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Lst>
  <p:sldSz cx="18288000" cy="10287000"/>
  <p:notesSz cx="6858000" cy="9144000"/>
  <p:embeddedFontLst>
    <p:embeddedFont>
      <p:font typeface="Cooper Hewitt" charset="1" panose="00000000000000000000"/>
      <p:regular r:id="rId32"/>
    </p:embeddedFont>
    <p:embeddedFont>
      <p:font typeface="Cooper Hewitt Bold" charset="1" panose="00000000000000000000"/>
      <p:regular r:id="rId33"/>
    </p:embeddedFont>
    <p:embeddedFont>
      <p:font typeface="Canva Sans" charset="1" panose="020B0503030501040103"/>
      <p:regular r:id="rId34"/>
    </p:embeddedFont>
    <p:embeddedFont>
      <p:font typeface="Tex Gyre Termes Bold" charset="1" panose="00000800000000000000"/>
      <p:regular r:id="rId35"/>
    </p:embeddedFont>
    <p:embeddedFont>
      <p:font typeface="Tex Gyre Termes" charset="1" panose="00000500000000000000"/>
      <p:regular r:id="rId36"/>
    </p:embeddedFont>
    <p:embeddedFont>
      <p:font typeface="Canva Sans Bold" charset="1" panose="020B0803030501040103"/>
      <p:regular r:id="rId37"/>
    </p:embeddedFont>
    <p:embeddedFont>
      <p:font typeface="Canva Sans Italics" charset="1" panose="020B0503030501040103"/>
      <p:regular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customXml" Target="../customXml/item1.xml"/><Relationship Id="rId21" Type="http://schemas.openxmlformats.org/officeDocument/2006/relationships/slide" Target="slides/slide16.xml"/><Relationship Id="rId34" Type="http://schemas.openxmlformats.org/officeDocument/2006/relationships/font" Target="fonts/font34.fntdata"/><Relationship Id="rId7" Type="http://schemas.openxmlformats.org/officeDocument/2006/relationships/slide" Target="slides/slide2.xml"/><Relationship Id="rId16" Type="http://schemas.openxmlformats.org/officeDocument/2006/relationships/slide" Target="slides/slide11.xml"/><Relationship Id="rId2" Type="http://schemas.openxmlformats.org/officeDocument/2006/relationships/presProps" Target="presProps.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customXml" Target="../customXml/item3.xml"/><Relationship Id="rId1" Type="http://schemas.openxmlformats.org/officeDocument/2006/relationships/slideMaster" Target="slideMasters/slideMaster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32.fntdata"/><Relationship Id="rId37" Type="http://schemas.openxmlformats.org/officeDocument/2006/relationships/font" Target="fonts/font37.fntdata"/><Relationship Id="rId6" Type="http://schemas.openxmlformats.org/officeDocument/2006/relationships/slide" Target="slides/slide1.xml"/><Relationship Id="rId40" Type="http://schemas.openxmlformats.org/officeDocument/2006/relationships/customXml" Target="../customXml/item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36.fntdata"/><Relationship Id="rId5"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font" Target="fonts/font35.fntdata"/><Relationship Id="rId4" Type="http://schemas.openxmlformats.org/officeDocument/2006/relationships/theme" Target="theme/theme1.xml"/><Relationship Id="rId9" Type="http://schemas.openxmlformats.org/officeDocument/2006/relationships/slide" Target="slides/slide4.xml"/><Relationship Id="rId8" Type="http://schemas.openxmlformats.org/officeDocument/2006/relationships/slide" Target="slides/slide3.xml"/><Relationship Id="rId3" Type="http://schemas.openxmlformats.org/officeDocument/2006/relationships/viewProps" Target="viewProps.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33.fntdata"/><Relationship Id="rId38" Type="http://schemas.openxmlformats.org/officeDocument/2006/relationships/font" Target="fonts/font38.fntdata"/></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0.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1.png" Type="http://schemas.openxmlformats.org/officeDocument/2006/relationships/image"/><Relationship Id="rId22" Target="../media/image22.svg" Type="http://schemas.openxmlformats.org/officeDocument/2006/relationships/image"/><Relationship Id="rId23" Target="../media/image23.png" Type="http://schemas.openxmlformats.org/officeDocument/2006/relationships/image"/><Relationship Id="rId24" Target="../media/image24.svg" Type="http://schemas.openxmlformats.org/officeDocument/2006/relationships/image"/><Relationship Id="rId25" Target="../media/image25.png" Type="http://schemas.openxmlformats.org/officeDocument/2006/relationships/image"/><Relationship Id="rId26" Target="../media/image26.svg" Type="http://schemas.openxmlformats.org/officeDocument/2006/relationships/image"/><Relationship Id="rId27" Target="../media/image27.png" Type="http://schemas.openxmlformats.org/officeDocument/2006/relationships/image"/><Relationship Id="rId28" Target="../media/image28.sv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1.png" Type="http://schemas.openxmlformats.org/officeDocument/2006/relationships/image"/><Relationship Id="rId22" Target="../media/image22.svg" Type="http://schemas.openxmlformats.org/officeDocument/2006/relationships/image"/><Relationship Id="rId23" Target="../media/image23.png" Type="http://schemas.openxmlformats.org/officeDocument/2006/relationships/image"/><Relationship Id="rId24" Target="../media/image24.svg" Type="http://schemas.openxmlformats.org/officeDocument/2006/relationships/image"/><Relationship Id="rId25" Target="../media/image25.png" Type="http://schemas.openxmlformats.org/officeDocument/2006/relationships/image"/><Relationship Id="rId26" Target="../media/image26.svg" Type="http://schemas.openxmlformats.org/officeDocument/2006/relationships/image"/><Relationship Id="rId27" Target="../media/image27.png" Type="http://schemas.openxmlformats.org/officeDocument/2006/relationships/image"/><Relationship Id="rId28" Target="../media/image28.sv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1.png" Type="http://schemas.openxmlformats.org/officeDocument/2006/relationships/image"/><Relationship Id="rId22" Target="../media/image22.svg" Type="http://schemas.openxmlformats.org/officeDocument/2006/relationships/image"/><Relationship Id="rId23" Target="../media/image23.png" Type="http://schemas.openxmlformats.org/officeDocument/2006/relationships/image"/><Relationship Id="rId24" Target="../media/image24.svg" Type="http://schemas.openxmlformats.org/officeDocument/2006/relationships/image"/><Relationship Id="rId25" Target="../media/image25.png" Type="http://schemas.openxmlformats.org/officeDocument/2006/relationships/image"/><Relationship Id="rId26" Target="../media/image26.svg" Type="http://schemas.openxmlformats.org/officeDocument/2006/relationships/image"/><Relationship Id="rId27" Target="../media/image27.png" Type="http://schemas.openxmlformats.org/officeDocument/2006/relationships/image"/><Relationship Id="rId28" Target="../media/image28.sv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1.png" Type="http://schemas.openxmlformats.org/officeDocument/2006/relationships/image"/><Relationship Id="rId22" Target="../media/image22.svg" Type="http://schemas.openxmlformats.org/officeDocument/2006/relationships/image"/><Relationship Id="rId23" Target="../media/image23.png" Type="http://schemas.openxmlformats.org/officeDocument/2006/relationships/image"/><Relationship Id="rId24" Target="../media/image24.svg" Type="http://schemas.openxmlformats.org/officeDocument/2006/relationships/image"/><Relationship Id="rId25" Target="../media/image25.png" Type="http://schemas.openxmlformats.org/officeDocument/2006/relationships/image"/><Relationship Id="rId26" Target="../media/image26.svg" Type="http://schemas.openxmlformats.org/officeDocument/2006/relationships/image"/><Relationship Id="rId27" Target="../media/image27.png" Type="http://schemas.openxmlformats.org/officeDocument/2006/relationships/image"/><Relationship Id="rId28" Target="../media/image28.sv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0.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1.png" Type="http://schemas.openxmlformats.org/officeDocument/2006/relationships/image"/><Relationship Id="rId22" Target="../media/image22.svg" Type="http://schemas.openxmlformats.org/officeDocument/2006/relationships/image"/><Relationship Id="rId23" Target="../media/image23.png" Type="http://schemas.openxmlformats.org/officeDocument/2006/relationships/image"/><Relationship Id="rId24" Target="../media/image24.svg" Type="http://schemas.openxmlformats.org/officeDocument/2006/relationships/image"/><Relationship Id="rId25" Target="../media/image25.png" Type="http://schemas.openxmlformats.org/officeDocument/2006/relationships/image"/><Relationship Id="rId26" Target="../media/image26.svg" Type="http://schemas.openxmlformats.org/officeDocument/2006/relationships/image"/><Relationship Id="rId27" Target="../media/image27.png" Type="http://schemas.openxmlformats.org/officeDocument/2006/relationships/image"/><Relationship Id="rId28" Target="../media/image28.sv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1.png" Type="http://schemas.openxmlformats.org/officeDocument/2006/relationships/image"/><Relationship Id="rId22" Target="../media/image22.svg" Type="http://schemas.openxmlformats.org/officeDocument/2006/relationships/image"/><Relationship Id="rId23" Target="../media/image23.png" Type="http://schemas.openxmlformats.org/officeDocument/2006/relationships/image"/><Relationship Id="rId24" Target="../media/image24.svg" Type="http://schemas.openxmlformats.org/officeDocument/2006/relationships/image"/><Relationship Id="rId25" Target="../media/image25.png" Type="http://schemas.openxmlformats.org/officeDocument/2006/relationships/image"/><Relationship Id="rId26" Target="../media/image26.svg" Type="http://schemas.openxmlformats.org/officeDocument/2006/relationships/image"/><Relationship Id="rId27" Target="../media/image27.png" Type="http://schemas.openxmlformats.org/officeDocument/2006/relationships/image"/><Relationship Id="rId28" Target="../media/image28.svg" Type="http://schemas.openxmlformats.org/officeDocument/2006/relationships/image"/><Relationship Id="rId29" Target="../media/image36.jpe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1.png" Type="http://schemas.openxmlformats.org/officeDocument/2006/relationships/image"/><Relationship Id="rId22" Target="../media/image22.svg" Type="http://schemas.openxmlformats.org/officeDocument/2006/relationships/image"/><Relationship Id="rId23" Target="../media/image23.png" Type="http://schemas.openxmlformats.org/officeDocument/2006/relationships/image"/><Relationship Id="rId24" Target="../media/image24.svg" Type="http://schemas.openxmlformats.org/officeDocument/2006/relationships/image"/><Relationship Id="rId25" Target="../media/image25.png" Type="http://schemas.openxmlformats.org/officeDocument/2006/relationships/image"/><Relationship Id="rId26" Target="../media/image26.svg" Type="http://schemas.openxmlformats.org/officeDocument/2006/relationships/image"/><Relationship Id="rId27" Target="../media/image27.png" Type="http://schemas.openxmlformats.org/officeDocument/2006/relationships/image"/><Relationship Id="rId28" Target="../media/image28.sv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1.png" Type="http://schemas.openxmlformats.org/officeDocument/2006/relationships/image"/><Relationship Id="rId22" Target="../media/image22.svg" Type="http://schemas.openxmlformats.org/officeDocument/2006/relationships/image"/><Relationship Id="rId23" Target="../media/image23.png" Type="http://schemas.openxmlformats.org/officeDocument/2006/relationships/image"/><Relationship Id="rId24" Target="../media/image24.svg" Type="http://schemas.openxmlformats.org/officeDocument/2006/relationships/image"/><Relationship Id="rId25" Target="../media/image25.png" Type="http://schemas.openxmlformats.org/officeDocument/2006/relationships/image"/><Relationship Id="rId26" Target="../media/image26.svg" Type="http://schemas.openxmlformats.org/officeDocument/2006/relationships/image"/><Relationship Id="rId27" Target="../media/image27.png" Type="http://schemas.openxmlformats.org/officeDocument/2006/relationships/image"/><Relationship Id="rId28" Target="../media/image28.sv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0.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1.png" Type="http://schemas.openxmlformats.org/officeDocument/2006/relationships/image"/><Relationship Id="rId22" Target="../media/image22.svg" Type="http://schemas.openxmlformats.org/officeDocument/2006/relationships/image"/><Relationship Id="rId23" Target="../media/image23.png" Type="http://schemas.openxmlformats.org/officeDocument/2006/relationships/image"/><Relationship Id="rId24" Target="../media/image24.svg" Type="http://schemas.openxmlformats.org/officeDocument/2006/relationships/image"/><Relationship Id="rId25" Target="../media/image25.png" Type="http://schemas.openxmlformats.org/officeDocument/2006/relationships/image"/><Relationship Id="rId26" Target="../media/image26.svg" Type="http://schemas.openxmlformats.org/officeDocument/2006/relationships/image"/><Relationship Id="rId27" Target="../media/image27.png" Type="http://schemas.openxmlformats.org/officeDocument/2006/relationships/image"/><Relationship Id="rId28" Target="../media/image28.svg" Type="http://schemas.openxmlformats.org/officeDocument/2006/relationships/image"/><Relationship Id="rId29" Target="../media/image29.jpeg" Type="http://schemas.openxmlformats.org/officeDocument/2006/relationships/image"/><Relationship Id="rId3" Target="../media/image2.svg" Type="http://schemas.openxmlformats.org/officeDocument/2006/relationships/image"/><Relationship Id="rId30" Target="../media/image30.png" Type="http://schemas.openxmlformats.org/officeDocument/2006/relationships/image"/><Relationship Id="rId31" Target="../media/image31.png" Type="http://schemas.openxmlformats.org/officeDocument/2006/relationships/image"/><Relationship Id="rId32" Target="../media/image32.png" Type="http://schemas.openxmlformats.org/officeDocument/2006/relationships/image"/><Relationship Id="rId33" Target="../media/image33.png" Type="http://schemas.openxmlformats.org/officeDocument/2006/relationships/image"/><Relationship Id="rId34" Target="../media/image34.pn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1.png" Type="http://schemas.openxmlformats.org/officeDocument/2006/relationships/image"/><Relationship Id="rId22" Target="../media/image22.svg" Type="http://schemas.openxmlformats.org/officeDocument/2006/relationships/image"/><Relationship Id="rId23" Target="../media/image23.png" Type="http://schemas.openxmlformats.org/officeDocument/2006/relationships/image"/><Relationship Id="rId24" Target="../media/image24.svg" Type="http://schemas.openxmlformats.org/officeDocument/2006/relationships/image"/><Relationship Id="rId25" Target="../media/image25.png" Type="http://schemas.openxmlformats.org/officeDocument/2006/relationships/image"/><Relationship Id="rId26" Target="../media/image26.svg" Type="http://schemas.openxmlformats.org/officeDocument/2006/relationships/image"/><Relationship Id="rId27" Target="../media/image27.png" Type="http://schemas.openxmlformats.org/officeDocument/2006/relationships/image"/><Relationship Id="rId28" Target="../media/image28.sv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1.png" Type="http://schemas.openxmlformats.org/officeDocument/2006/relationships/image"/><Relationship Id="rId22" Target="../media/image22.svg" Type="http://schemas.openxmlformats.org/officeDocument/2006/relationships/image"/><Relationship Id="rId23" Target="../media/image23.png" Type="http://schemas.openxmlformats.org/officeDocument/2006/relationships/image"/><Relationship Id="rId24" Target="../media/image24.svg" Type="http://schemas.openxmlformats.org/officeDocument/2006/relationships/image"/><Relationship Id="rId25" Target="../media/image25.png" Type="http://schemas.openxmlformats.org/officeDocument/2006/relationships/image"/><Relationship Id="rId26" Target="../media/image26.svg" Type="http://schemas.openxmlformats.org/officeDocument/2006/relationships/image"/><Relationship Id="rId27" Target="../media/image27.png" Type="http://schemas.openxmlformats.org/officeDocument/2006/relationships/image"/><Relationship Id="rId28" Target="../media/image28.sv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1.png" Type="http://schemas.openxmlformats.org/officeDocument/2006/relationships/image"/><Relationship Id="rId22" Target="../media/image22.svg" Type="http://schemas.openxmlformats.org/officeDocument/2006/relationships/image"/><Relationship Id="rId23" Target="../media/image23.png" Type="http://schemas.openxmlformats.org/officeDocument/2006/relationships/image"/><Relationship Id="rId24" Target="../media/image24.svg" Type="http://schemas.openxmlformats.org/officeDocument/2006/relationships/image"/><Relationship Id="rId25" Target="../media/image25.png" Type="http://schemas.openxmlformats.org/officeDocument/2006/relationships/image"/><Relationship Id="rId26" Target="../media/image26.svg" Type="http://schemas.openxmlformats.org/officeDocument/2006/relationships/image"/><Relationship Id="rId27" Target="../media/image27.png" Type="http://schemas.openxmlformats.org/officeDocument/2006/relationships/image"/><Relationship Id="rId28" Target="../media/image28.sv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1.png" Type="http://schemas.openxmlformats.org/officeDocument/2006/relationships/image"/><Relationship Id="rId22" Target="../media/image22.svg" Type="http://schemas.openxmlformats.org/officeDocument/2006/relationships/image"/><Relationship Id="rId23" Target="../media/image23.png" Type="http://schemas.openxmlformats.org/officeDocument/2006/relationships/image"/><Relationship Id="rId24" Target="../media/image24.svg" Type="http://schemas.openxmlformats.org/officeDocument/2006/relationships/image"/><Relationship Id="rId25" Target="../media/image25.png" Type="http://schemas.openxmlformats.org/officeDocument/2006/relationships/image"/><Relationship Id="rId26" Target="../media/image26.svg" Type="http://schemas.openxmlformats.org/officeDocument/2006/relationships/image"/><Relationship Id="rId27" Target="../media/image27.png" Type="http://schemas.openxmlformats.org/officeDocument/2006/relationships/image"/><Relationship Id="rId28" Target="../media/image28.sv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6.png" Type="http://schemas.openxmlformats.org/officeDocument/2006/relationships/image"/><Relationship Id="rId17" Target="../media/image17.svg" Type="http://schemas.openxmlformats.org/officeDocument/2006/relationships/image"/><Relationship Id="rId18" Target="../media/image18.png" Type="http://schemas.openxmlformats.org/officeDocument/2006/relationships/image"/><Relationship Id="rId19" Target="../media/image19.svg" Type="http://schemas.openxmlformats.org/officeDocument/2006/relationships/image"/><Relationship Id="rId2" Target="../media/image1.png" Type="http://schemas.openxmlformats.org/officeDocument/2006/relationships/image"/><Relationship Id="rId20" Target="../media/image20.png" Type="http://schemas.openxmlformats.org/officeDocument/2006/relationships/image"/><Relationship Id="rId21" Target="../media/image37.jpeg" Type="http://schemas.openxmlformats.org/officeDocument/2006/relationships/image"/><Relationship Id="rId22" Target="../media/image38.png" Type="http://schemas.openxmlformats.org/officeDocument/2006/relationships/image"/><Relationship Id="rId23" Target="../media/image39.jpe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1.png" Type="http://schemas.openxmlformats.org/officeDocument/2006/relationships/image"/><Relationship Id="rId22" Target="../media/image22.svg" Type="http://schemas.openxmlformats.org/officeDocument/2006/relationships/image"/><Relationship Id="rId23" Target="../media/image23.png" Type="http://schemas.openxmlformats.org/officeDocument/2006/relationships/image"/><Relationship Id="rId24" Target="../media/image24.svg" Type="http://schemas.openxmlformats.org/officeDocument/2006/relationships/image"/><Relationship Id="rId25" Target="../media/image25.png" Type="http://schemas.openxmlformats.org/officeDocument/2006/relationships/image"/><Relationship Id="rId26" Target="../media/image26.svg" Type="http://schemas.openxmlformats.org/officeDocument/2006/relationships/image"/><Relationship Id="rId27" Target="../media/image27.png" Type="http://schemas.openxmlformats.org/officeDocument/2006/relationships/image"/><Relationship Id="rId28" Target="../media/image28.sv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1.png" Type="http://schemas.openxmlformats.org/officeDocument/2006/relationships/image"/><Relationship Id="rId22" Target="../media/image22.svg" Type="http://schemas.openxmlformats.org/officeDocument/2006/relationships/image"/><Relationship Id="rId23" Target="../media/image23.png" Type="http://schemas.openxmlformats.org/officeDocument/2006/relationships/image"/><Relationship Id="rId24" Target="../media/image24.svg" Type="http://schemas.openxmlformats.org/officeDocument/2006/relationships/image"/><Relationship Id="rId25" Target="../media/image25.png" Type="http://schemas.openxmlformats.org/officeDocument/2006/relationships/image"/><Relationship Id="rId26" Target="../media/image26.svg" Type="http://schemas.openxmlformats.org/officeDocument/2006/relationships/image"/><Relationship Id="rId27" Target="../media/image27.png" Type="http://schemas.openxmlformats.org/officeDocument/2006/relationships/image"/><Relationship Id="rId28" Target="../media/image28.sv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5.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0.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1.png" Type="http://schemas.openxmlformats.org/officeDocument/2006/relationships/image"/><Relationship Id="rId22" Target="../media/image22.svg" Type="http://schemas.openxmlformats.org/officeDocument/2006/relationships/image"/><Relationship Id="rId23" Target="../media/image23.png" Type="http://schemas.openxmlformats.org/officeDocument/2006/relationships/image"/><Relationship Id="rId24" Target="../media/image24.svg" Type="http://schemas.openxmlformats.org/officeDocument/2006/relationships/image"/><Relationship Id="rId25" Target="../media/image25.png" Type="http://schemas.openxmlformats.org/officeDocument/2006/relationships/image"/><Relationship Id="rId26" Target="../media/image26.svg" Type="http://schemas.openxmlformats.org/officeDocument/2006/relationships/image"/><Relationship Id="rId27" Target="../media/image27.png" Type="http://schemas.openxmlformats.org/officeDocument/2006/relationships/image"/><Relationship Id="rId28" Target="../media/image28.sv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1.png" Type="http://schemas.openxmlformats.org/officeDocument/2006/relationships/image"/><Relationship Id="rId22" Target="../media/image22.svg" Type="http://schemas.openxmlformats.org/officeDocument/2006/relationships/image"/><Relationship Id="rId23" Target="../media/image23.png" Type="http://schemas.openxmlformats.org/officeDocument/2006/relationships/image"/><Relationship Id="rId24" Target="../media/image24.svg" Type="http://schemas.openxmlformats.org/officeDocument/2006/relationships/image"/><Relationship Id="rId25" Target="../media/image25.png" Type="http://schemas.openxmlformats.org/officeDocument/2006/relationships/image"/><Relationship Id="rId26" Target="../media/image26.svg" Type="http://schemas.openxmlformats.org/officeDocument/2006/relationships/image"/><Relationship Id="rId27" Target="../media/image27.png" Type="http://schemas.openxmlformats.org/officeDocument/2006/relationships/image"/><Relationship Id="rId28" Target="../media/image28.sv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1.png" Type="http://schemas.openxmlformats.org/officeDocument/2006/relationships/image"/><Relationship Id="rId22" Target="../media/image22.svg" Type="http://schemas.openxmlformats.org/officeDocument/2006/relationships/image"/><Relationship Id="rId23" Target="../media/image23.png" Type="http://schemas.openxmlformats.org/officeDocument/2006/relationships/image"/><Relationship Id="rId24" Target="../media/image24.svg" Type="http://schemas.openxmlformats.org/officeDocument/2006/relationships/image"/><Relationship Id="rId25" Target="../media/image25.png" Type="http://schemas.openxmlformats.org/officeDocument/2006/relationships/image"/><Relationship Id="rId26" Target="../media/image26.svg" Type="http://schemas.openxmlformats.org/officeDocument/2006/relationships/image"/><Relationship Id="rId27" Target="../media/image27.png" Type="http://schemas.openxmlformats.org/officeDocument/2006/relationships/image"/><Relationship Id="rId28" Target="../media/image28.sv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1.png" Type="http://schemas.openxmlformats.org/officeDocument/2006/relationships/image"/><Relationship Id="rId22" Target="../media/image22.svg" Type="http://schemas.openxmlformats.org/officeDocument/2006/relationships/image"/><Relationship Id="rId23" Target="../media/image23.png" Type="http://schemas.openxmlformats.org/officeDocument/2006/relationships/image"/><Relationship Id="rId24" Target="../media/image24.svg" Type="http://schemas.openxmlformats.org/officeDocument/2006/relationships/image"/><Relationship Id="rId25" Target="../media/image25.png" Type="http://schemas.openxmlformats.org/officeDocument/2006/relationships/image"/><Relationship Id="rId26" Target="../media/image26.svg" Type="http://schemas.openxmlformats.org/officeDocument/2006/relationships/image"/><Relationship Id="rId27" Target="../media/image27.png" Type="http://schemas.openxmlformats.org/officeDocument/2006/relationships/image"/><Relationship Id="rId28" Target="../media/image28.sv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20" Target="../media/image19.svg" Type="http://schemas.openxmlformats.org/officeDocument/2006/relationships/image"/><Relationship Id="rId21" Target="../media/image20.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269284"/>
            <a:ext cx="18288000" cy="6504030"/>
            <a:chOff x="0" y="0"/>
            <a:chExt cx="4816593" cy="1712996"/>
          </a:xfrm>
        </p:grpSpPr>
        <p:sp>
          <p:nvSpPr>
            <p:cNvPr name="Freeform 3" id="3"/>
            <p:cNvSpPr/>
            <p:nvPr/>
          </p:nvSpPr>
          <p:spPr>
            <a:xfrm flipH="false" flipV="false" rot="0">
              <a:off x="0" y="0"/>
              <a:ext cx="4816592" cy="1712996"/>
            </a:xfrm>
            <a:custGeom>
              <a:avLst/>
              <a:gdLst/>
              <a:ahLst/>
              <a:cxnLst/>
              <a:rect r="r" b="b" t="t" l="l"/>
              <a:pathLst>
                <a:path h="1712996" w="4816592">
                  <a:moveTo>
                    <a:pt x="0" y="0"/>
                  </a:moveTo>
                  <a:lnTo>
                    <a:pt x="4816592" y="0"/>
                  </a:lnTo>
                  <a:lnTo>
                    <a:pt x="4816592" y="1712996"/>
                  </a:lnTo>
                  <a:lnTo>
                    <a:pt x="0" y="1712996"/>
                  </a:lnTo>
                  <a:close/>
                </a:path>
              </a:pathLst>
            </a:custGeom>
            <a:solidFill>
              <a:srgbClr val="215EF8">
                <a:alpha val="85882"/>
              </a:srgbClr>
            </a:solidFill>
          </p:spPr>
        </p:sp>
        <p:sp>
          <p:nvSpPr>
            <p:cNvPr name="TextBox 4" id="4"/>
            <p:cNvSpPr txBox="true"/>
            <p:nvPr/>
          </p:nvSpPr>
          <p:spPr>
            <a:xfrm>
              <a:off x="0" y="-38100"/>
              <a:ext cx="4816593" cy="1751096"/>
            </a:xfrm>
            <a:prstGeom prst="rect">
              <a:avLst/>
            </a:prstGeom>
          </p:spPr>
          <p:txBody>
            <a:bodyPr anchor="ctr" rtlCol="false" tIns="50800" lIns="50800" bIns="50800" rIns="50800"/>
            <a:lstStyle/>
            <a:p>
              <a:pPr algn="ctr">
                <a:lnSpc>
                  <a:spcPts val="2659"/>
                </a:lnSpc>
                <a:spcBef>
                  <a:spcPct val="0"/>
                </a:spcBef>
              </a:pPr>
            </a:p>
          </p:txBody>
        </p:sp>
      </p:grpSp>
      <p:grpSp>
        <p:nvGrpSpPr>
          <p:cNvPr name="Group 5" id="5"/>
          <p:cNvGrpSpPr/>
          <p:nvPr/>
        </p:nvGrpSpPr>
        <p:grpSpPr>
          <a:xfrm rot="0">
            <a:off x="0" y="7773314"/>
            <a:ext cx="18288000" cy="2513686"/>
            <a:chOff x="0" y="0"/>
            <a:chExt cx="4816593" cy="662041"/>
          </a:xfrm>
        </p:grpSpPr>
        <p:sp>
          <p:nvSpPr>
            <p:cNvPr name="Freeform 6" id="6"/>
            <p:cNvSpPr/>
            <p:nvPr/>
          </p:nvSpPr>
          <p:spPr>
            <a:xfrm flipH="false" flipV="false" rot="0">
              <a:off x="0" y="0"/>
              <a:ext cx="4816592" cy="662041"/>
            </a:xfrm>
            <a:custGeom>
              <a:avLst/>
              <a:gdLst/>
              <a:ahLst/>
              <a:cxnLst/>
              <a:rect r="r" b="b" t="t" l="l"/>
              <a:pathLst>
                <a:path h="662041" w="4816592">
                  <a:moveTo>
                    <a:pt x="0" y="0"/>
                  </a:moveTo>
                  <a:lnTo>
                    <a:pt x="4816592" y="0"/>
                  </a:lnTo>
                  <a:lnTo>
                    <a:pt x="4816592" y="662041"/>
                  </a:lnTo>
                  <a:lnTo>
                    <a:pt x="0" y="662041"/>
                  </a:lnTo>
                  <a:close/>
                </a:path>
              </a:pathLst>
            </a:custGeom>
            <a:solidFill>
              <a:srgbClr val="FFFFFF"/>
            </a:solidFill>
          </p:spPr>
        </p:sp>
        <p:sp>
          <p:nvSpPr>
            <p:cNvPr name="TextBox 7" id="7"/>
            <p:cNvSpPr txBox="true"/>
            <p:nvPr/>
          </p:nvSpPr>
          <p:spPr>
            <a:xfrm>
              <a:off x="0" y="-38100"/>
              <a:ext cx="4816593" cy="700141"/>
            </a:xfrm>
            <a:prstGeom prst="rect">
              <a:avLst/>
            </a:prstGeom>
          </p:spPr>
          <p:txBody>
            <a:bodyPr anchor="ctr" rtlCol="false" tIns="50800" lIns="50800" bIns="50800" rIns="50800"/>
            <a:lstStyle/>
            <a:p>
              <a:pPr algn="ctr">
                <a:lnSpc>
                  <a:spcPts val="2659"/>
                </a:lnSpc>
              </a:pPr>
            </a:p>
          </p:txBody>
        </p:sp>
      </p:grpSp>
      <p:sp>
        <p:nvSpPr>
          <p:cNvPr name="Freeform 8" id="8"/>
          <p:cNvSpPr/>
          <p:nvPr/>
        </p:nvSpPr>
        <p:spPr>
          <a:xfrm flipH="false" flipV="false" rot="0">
            <a:off x="5812784" y="4871471"/>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31999"/>
              <a:extLst>
                <a:ext uri="{96DAC541-7B7A-43D3-8B79-37D633B846F1}">
                  <asvg:svgBlip xmlns:asvg="http://schemas.microsoft.com/office/drawing/2016/SVG/main" r:embed="rId3"/>
                </a:ext>
              </a:extLst>
            </a:blip>
            <a:stretch>
              <a:fillRect l="0" t="0" r="0" b="0"/>
            </a:stretch>
          </a:blipFill>
        </p:spPr>
      </p:sp>
      <p:sp>
        <p:nvSpPr>
          <p:cNvPr name="Freeform 9" id="9"/>
          <p:cNvSpPr/>
          <p:nvPr/>
        </p:nvSpPr>
        <p:spPr>
          <a:xfrm flipH="false" flipV="false" rot="0">
            <a:off x="10027002" y="2133006"/>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31999"/>
              <a:extLst>
                <a:ext uri="{96DAC541-7B7A-43D3-8B79-37D633B846F1}">
                  <asvg:svgBlip xmlns:asvg="http://schemas.microsoft.com/office/drawing/2016/SVG/main" r:embed="rId5"/>
                </a:ext>
              </a:extLst>
            </a:blip>
            <a:stretch>
              <a:fillRect l="0" t="0" r="0" b="0"/>
            </a:stretch>
          </a:blipFill>
        </p:spPr>
      </p:sp>
      <p:sp>
        <p:nvSpPr>
          <p:cNvPr name="Freeform 10" id="10"/>
          <p:cNvSpPr/>
          <p:nvPr/>
        </p:nvSpPr>
        <p:spPr>
          <a:xfrm flipH="false" flipV="false" rot="0">
            <a:off x="14471469" y="4170145"/>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31999"/>
              <a:extLst>
                <a:ext uri="{96DAC541-7B7A-43D3-8B79-37D633B846F1}">
                  <asvg:svgBlip xmlns:asvg="http://schemas.microsoft.com/office/drawing/2016/SVG/main" r:embed="rId7"/>
                </a:ext>
              </a:extLst>
            </a:blip>
            <a:stretch>
              <a:fillRect l="0" t="0" r="0" b="0"/>
            </a:stretch>
          </a:blipFill>
        </p:spPr>
      </p:sp>
      <p:sp>
        <p:nvSpPr>
          <p:cNvPr name="Freeform 11" id="11"/>
          <p:cNvSpPr/>
          <p:nvPr/>
        </p:nvSpPr>
        <p:spPr>
          <a:xfrm flipH="false" flipV="false" rot="0">
            <a:off x="1171982" y="21562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31999"/>
              <a:extLst>
                <a:ext uri="{96DAC541-7B7A-43D3-8B79-37D633B846F1}">
                  <asvg:svgBlip xmlns:asvg="http://schemas.microsoft.com/office/drawing/2016/SVG/main" r:embed="rId9"/>
                </a:ext>
              </a:extLst>
            </a:blip>
            <a:stretch>
              <a:fillRect l="0" t="0" r="0" b="0"/>
            </a:stretch>
          </a:blipFill>
        </p:spPr>
      </p:sp>
      <p:sp>
        <p:nvSpPr>
          <p:cNvPr name="Freeform 12" id="12"/>
          <p:cNvSpPr/>
          <p:nvPr/>
        </p:nvSpPr>
        <p:spPr>
          <a:xfrm flipH="false" flipV="false" rot="0">
            <a:off x="14941223" y="1394022"/>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31999"/>
              <a:extLst>
                <a:ext uri="{96DAC541-7B7A-43D3-8B79-37D633B846F1}">
                  <asvg:svgBlip xmlns:asvg="http://schemas.microsoft.com/office/drawing/2016/SVG/main" r:embed="rId11"/>
                </a:ext>
              </a:extLst>
            </a:blip>
            <a:stretch>
              <a:fillRect l="0" t="0" r="0" b="0"/>
            </a:stretch>
          </a:blipFill>
        </p:spPr>
      </p:sp>
      <p:sp>
        <p:nvSpPr>
          <p:cNvPr name="Freeform 13" id="13"/>
          <p:cNvSpPr/>
          <p:nvPr/>
        </p:nvSpPr>
        <p:spPr>
          <a:xfrm flipH="false" flipV="false" rot="0">
            <a:off x="0" y="1394022"/>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31999"/>
              <a:extLst>
                <a:ext uri="{96DAC541-7B7A-43D3-8B79-37D633B846F1}">
                  <asvg:svgBlip xmlns:asvg="http://schemas.microsoft.com/office/drawing/2016/SVG/main" r:embed="rId13"/>
                </a:ext>
              </a:extLst>
            </a:blip>
            <a:stretch>
              <a:fillRect l="0" t="0" r="0" b="0"/>
            </a:stretch>
          </a:blipFill>
        </p:spPr>
      </p:sp>
      <p:sp>
        <p:nvSpPr>
          <p:cNvPr name="Freeform 14" id="14"/>
          <p:cNvSpPr/>
          <p:nvPr/>
        </p:nvSpPr>
        <p:spPr>
          <a:xfrm flipH="false" flipV="false" rot="0">
            <a:off x="6753246" y="1767846"/>
            <a:ext cx="3273756" cy="2189324"/>
          </a:xfrm>
          <a:custGeom>
            <a:avLst/>
            <a:gdLst/>
            <a:ahLst/>
            <a:cxnLst/>
            <a:rect r="r" b="b" t="t" l="l"/>
            <a:pathLst>
              <a:path h="2189324" w="3273756">
                <a:moveTo>
                  <a:pt x="0" y="0"/>
                </a:moveTo>
                <a:lnTo>
                  <a:pt x="3273756" y="0"/>
                </a:lnTo>
                <a:lnTo>
                  <a:pt x="3273756" y="2189325"/>
                </a:lnTo>
                <a:lnTo>
                  <a:pt x="0" y="2189325"/>
                </a:lnTo>
                <a:lnTo>
                  <a:pt x="0" y="0"/>
                </a:lnTo>
                <a:close/>
              </a:path>
            </a:pathLst>
          </a:custGeom>
          <a:blipFill>
            <a:blip r:embed="rId14">
              <a:alphaModFix amt="31999"/>
              <a:extLst>
                <a:ext uri="{96DAC541-7B7A-43D3-8B79-37D633B846F1}">
                  <asvg:svgBlip xmlns:asvg="http://schemas.microsoft.com/office/drawing/2016/SVG/main" r:embed="rId15"/>
                </a:ext>
              </a:extLst>
            </a:blip>
            <a:stretch>
              <a:fillRect l="0" t="0" r="0" b="0"/>
            </a:stretch>
          </a:blipFill>
        </p:spPr>
      </p:sp>
      <p:sp>
        <p:nvSpPr>
          <p:cNvPr name="Freeform 15" id="15"/>
          <p:cNvSpPr/>
          <p:nvPr/>
        </p:nvSpPr>
        <p:spPr>
          <a:xfrm flipH="false" flipV="false" rot="0">
            <a:off x="12133902" y="4861446"/>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31999"/>
            </a:blip>
            <a:stretch>
              <a:fillRect l="0" t="0" r="0" b="0"/>
            </a:stretch>
          </a:blipFill>
        </p:spPr>
      </p:sp>
      <p:sp>
        <p:nvSpPr>
          <p:cNvPr name="Freeform 16" id="16"/>
          <p:cNvSpPr/>
          <p:nvPr/>
        </p:nvSpPr>
        <p:spPr>
          <a:xfrm flipH="false" flipV="false" rot="0">
            <a:off x="472958" y="6041564"/>
            <a:ext cx="3363190" cy="1193932"/>
          </a:xfrm>
          <a:custGeom>
            <a:avLst/>
            <a:gdLst/>
            <a:ahLst/>
            <a:cxnLst/>
            <a:rect r="r" b="b" t="t" l="l"/>
            <a:pathLst>
              <a:path h="1193932" w="3363190">
                <a:moveTo>
                  <a:pt x="0" y="0"/>
                </a:moveTo>
                <a:lnTo>
                  <a:pt x="3363189" y="0"/>
                </a:lnTo>
                <a:lnTo>
                  <a:pt x="3363189" y="1193932"/>
                </a:lnTo>
                <a:lnTo>
                  <a:pt x="0" y="1193932"/>
                </a:lnTo>
                <a:lnTo>
                  <a:pt x="0" y="0"/>
                </a:lnTo>
                <a:close/>
              </a:path>
            </a:pathLst>
          </a:custGeom>
          <a:blipFill>
            <a:blip r:embed="rId17">
              <a:alphaModFix amt="31999"/>
              <a:extLst>
                <a:ext uri="{96DAC541-7B7A-43D3-8B79-37D633B846F1}">
                  <asvg:svgBlip xmlns:asvg="http://schemas.microsoft.com/office/drawing/2016/SVG/main" r:embed="rId18"/>
                </a:ext>
              </a:extLst>
            </a:blip>
            <a:stretch>
              <a:fillRect l="0" t="0" r="0" b="0"/>
            </a:stretch>
          </a:blipFill>
        </p:spPr>
      </p:sp>
      <p:sp>
        <p:nvSpPr>
          <p:cNvPr name="Freeform 17" id="17"/>
          <p:cNvSpPr/>
          <p:nvPr/>
        </p:nvSpPr>
        <p:spPr>
          <a:xfrm flipH="false" flipV="false" rot="0">
            <a:off x="15493325" y="5731522"/>
            <a:ext cx="1612207" cy="1814017"/>
          </a:xfrm>
          <a:custGeom>
            <a:avLst/>
            <a:gdLst/>
            <a:ahLst/>
            <a:cxnLst/>
            <a:rect r="r" b="b" t="t" l="l"/>
            <a:pathLst>
              <a:path h="1814017" w="1612207">
                <a:moveTo>
                  <a:pt x="0" y="0"/>
                </a:moveTo>
                <a:lnTo>
                  <a:pt x="1612207" y="0"/>
                </a:lnTo>
                <a:lnTo>
                  <a:pt x="1612207" y="1814016"/>
                </a:lnTo>
                <a:lnTo>
                  <a:pt x="0" y="1814016"/>
                </a:lnTo>
                <a:lnTo>
                  <a:pt x="0" y="0"/>
                </a:lnTo>
                <a:close/>
              </a:path>
            </a:pathLst>
          </a:custGeom>
          <a:blipFill>
            <a:blip r:embed="rId19">
              <a:alphaModFix amt="31999"/>
              <a:extLst>
                <a:ext uri="{96DAC541-7B7A-43D3-8B79-37D633B846F1}">
                  <asvg:svgBlip xmlns:asvg="http://schemas.microsoft.com/office/drawing/2016/SVG/main" r:embed="rId20"/>
                </a:ext>
              </a:extLst>
            </a:blip>
            <a:stretch>
              <a:fillRect l="0" t="0" r="0" b="0"/>
            </a:stretch>
          </a:blipFill>
        </p:spPr>
      </p:sp>
      <p:sp>
        <p:nvSpPr>
          <p:cNvPr name="Freeform 18" id="18"/>
          <p:cNvSpPr/>
          <p:nvPr/>
        </p:nvSpPr>
        <p:spPr>
          <a:xfrm flipH="false" flipV="false" rot="0">
            <a:off x="7690839" y="7847991"/>
            <a:ext cx="2906322" cy="2364332"/>
          </a:xfrm>
          <a:custGeom>
            <a:avLst/>
            <a:gdLst/>
            <a:ahLst/>
            <a:cxnLst/>
            <a:rect r="r" b="b" t="t" l="l"/>
            <a:pathLst>
              <a:path h="2364332" w="2906322">
                <a:moveTo>
                  <a:pt x="0" y="0"/>
                </a:moveTo>
                <a:lnTo>
                  <a:pt x="2906322" y="0"/>
                </a:lnTo>
                <a:lnTo>
                  <a:pt x="2906322" y="2364332"/>
                </a:lnTo>
                <a:lnTo>
                  <a:pt x="0" y="2364332"/>
                </a:lnTo>
                <a:lnTo>
                  <a:pt x="0" y="0"/>
                </a:lnTo>
                <a:close/>
              </a:path>
            </a:pathLst>
          </a:custGeom>
          <a:blipFill>
            <a:blip r:embed="rId21"/>
            <a:stretch>
              <a:fillRect l="0" t="0" r="0" b="0"/>
            </a:stretch>
          </a:blipFill>
        </p:spPr>
      </p:sp>
      <p:sp>
        <p:nvSpPr>
          <p:cNvPr name="TextBox 19" id="19"/>
          <p:cNvSpPr txBox="true"/>
          <p:nvPr/>
        </p:nvSpPr>
        <p:spPr>
          <a:xfrm rot="0">
            <a:off x="472958" y="-125005"/>
            <a:ext cx="17124944" cy="1318090"/>
          </a:xfrm>
          <a:prstGeom prst="rect">
            <a:avLst/>
          </a:prstGeom>
        </p:spPr>
        <p:txBody>
          <a:bodyPr anchor="t" rtlCol="false" tIns="0" lIns="0" bIns="0" rIns="0">
            <a:spAutoFit/>
          </a:bodyPr>
          <a:lstStyle/>
          <a:p>
            <a:pPr algn="ctr">
              <a:lnSpc>
                <a:spcPts val="9249"/>
              </a:lnSpc>
              <a:spcBef>
                <a:spcPct val="0"/>
              </a:spcBef>
            </a:pPr>
            <a:r>
              <a:rPr lang="en-US" sz="6606">
                <a:solidFill>
                  <a:srgbClr val="FFFFFF"/>
                </a:solidFill>
                <a:latin typeface="Cooper Hewitt"/>
                <a:ea typeface="Cooper Hewitt"/>
                <a:cs typeface="Cooper Hewitt"/>
                <a:sym typeface="Cooper Hewitt"/>
              </a:rPr>
              <a:t>October 27th-28</a:t>
            </a:r>
            <a:r>
              <a:rPr lang="en-US" sz="6606">
                <a:solidFill>
                  <a:srgbClr val="FFFFFF"/>
                </a:solidFill>
                <a:latin typeface="Cooper Hewitt"/>
                <a:ea typeface="Cooper Hewitt"/>
                <a:cs typeface="Cooper Hewitt"/>
                <a:sym typeface="Cooper Hewitt"/>
              </a:rPr>
              <a:t>th</a:t>
            </a:r>
            <a:r>
              <a:rPr lang="en-US" sz="6606">
                <a:solidFill>
                  <a:srgbClr val="FFFFFF"/>
                </a:solidFill>
                <a:latin typeface="Cooper Hewitt"/>
                <a:ea typeface="Cooper Hewitt"/>
                <a:cs typeface="Cooper Hewitt"/>
                <a:sym typeface="Cooper Hewitt"/>
              </a:rPr>
              <a:t>, 2025</a:t>
            </a:r>
          </a:p>
        </p:txBody>
      </p:sp>
      <p:sp>
        <p:nvSpPr>
          <p:cNvPr name="TextBox 20" id="20"/>
          <p:cNvSpPr txBox="true"/>
          <p:nvPr/>
        </p:nvSpPr>
        <p:spPr>
          <a:xfrm rot="0">
            <a:off x="2417969" y="1864283"/>
            <a:ext cx="12711271" cy="4927031"/>
          </a:xfrm>
          <a:prstGeom prst="rect">
            <a:avLst/>
          </a:prstGeom>
        </p:spPr>
        <p:txBody>
          <a:bodyPr anchor="t" rtlCol="false" tIns="0" lIns="0" bIns="0" rIns="0">
            <a:spAutoFit/>
          </a:bodyPr>
          <a:lstStyle/>
          <a:p>
            <a:pPr algn="ctr">
              <a:lnSpc>
                <a:spcPts val="18231"/>
              </a:lnSpc>
            </a:pPr>
            <a:r>
              <a:rPr lang="en-US" sz="13022" b="true">
                <a:solidFill>
                  <a:srgbClr val="F1C044"/>
                </a:solidFill>
                <a:latin typeface="Cooper Hewitt Bold"/>
                <a:ea typeface="Cooper Hewitt Bold"/>
                <a:cs typeface="Cooper Hewitt Bold"/>
                <a:sym typeface="Cooper Hewitt Bold"/>
              </a:rPr>
              <a:t>Transportation</a:t>
            </a:r>
            <a:r>
              <a:rPr lang="en-US" sz="13022" b="true">
                <a:solidFill>
                  <a:srgbClr val="000000"/>
                </a:solidFill>
                <a:latin typeface="Cooper Hewitt Bold"/>
                <a:ea typeface="Cooper Hewitt Bold"/>
                <a:cs typeface="Cooper Hewitt Bold"/>
                <a:sym typeface="Cooper Hewitt Bold"/>
              </a:rPr>
              <a:t> </a:t>
            </a:r>
            <a:r>
              <a:rPr lang="en-US" sz="13022" b="true">
                <a:solidFill>
                  <a:srgbClr val="FFFFFF"/>
                </a:solidFill>
                <a:latin typeface="Cooper Hewitt Bold"/>
                <a:ea typeface="Cooper Hewitt Bold"/>
                <a:cs typeface="Cooper Hewitt Bold"/>
                <a:sym typeface="Cooper Hewitt Bold"/>
              </a:rPr>
              <a:t>&amp;</a:t>
            </a:r>
          </a:p>
          <a:p>
            <a:pPr algn="ctr">
              <a:lnSpc>
                <a:spcPts val="18231"/>
              </a:lnSpc>
              <a:spcBef>
                <a:spcPct val="0"/>
              </a:spcBef>
            </a:pPr>
            <a:r>
              <a:rPr lang="en-US" b="true" sz="13022">
                <a:solidFill>
                  <a:srgbClr val="F1C044"/>
                </a:solidFill>
                <a:latin typeface="Cooper Hewitt Bold"/>
                <a:ea typeface="Cooper Hewitt Bold"/>
                <a:cs typeface="Cooper Hewitt Bold"/>
                <a:sym typeface="Cooper Hewitt Bold"/>
              </a:rPr>
              <a:t>Innovation</a:t>
            </a:r>
            <a:r>
              <a:rPr lang="en-US" b="true" sz="13022">
                <a:solidFill>
                  <a:srgbClr val="000000"/>
                </a:solidFill>
                <a:latin typeface="Cooper Hewitt Bold"/>
                <a:ea typeface="Cooper Hewitt Bold"/>
                <a:cs typeface="Cooper Hewitt Bold"/>
                <a:sym typeface="Cooper Hewitt Bold"/>
              </a:rPr>
              <a:t> </a:t>
            </a:r>
            <a:r>
              <a:rPr lang="en-US" b="true" sz="13022">
                <a:solidFill>
                  <a:srgbClr val="FFFFFF"/>
                </a:solidFill>
                <a:latin typeface="Cooper Hewitt Bold"/>
                <a:ea typeface="Cooper Hewitt Bold"/>
                <a:cs typeface="Cooper Hewitt Bold"/>
                <a:sym typeface="Cooper Hewitt Bold"/>
              </a:rPr>
              <a:t>Expo</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891485"/>
            <a:ext cx="18288000" cy="8395515"/>
            <a:chOff x="0" y="0"/>
            <a:chExt cx="4816593" cy="2211164"/>
          </a:xfrm>
        </p:grpSpPr>
        <p:sp>
          <p:nvSpPr>
            <p:cNvPr name="Freeform 3" id="3"/>
            <p:cNvSpPr/>
            <p:nvPr/>
          </p:nvSpPr>
          <p:spPr>
            <a:xfrm flipH="false" flipV="false" rot="0">
              <a:off x="0" y="0"/>
              <a:ext cx="4816592" cy="2211164"/>
            </a:xfrm>
            <a:custGeom>
              <a:avLst/>
              <a:gdLst/>
              <a:ahLst/>
              <a:cxnLst/>
              <a:rect r="r" b="b" t="t" l="l"/>
              <a:pathLst>
                <a:path h="2211164" w="4816592">
                  <a:moveTo>
                    <a:pt x="0" y="0"/>
                  </a:moveTo>
                  <a:lnTo>
                    <a:pt x="4816592" y="0"/>
                  </a:lnTo>
                  <a:lnTo>
                    <a:pt x="4816592" y="2211164"/>
                  </a:lnTo>
                  <a:lnTo>
                    <a:pt x="0" y="2211164"/>
                  </a:lnTo>
                  <a:close/>
                </a:path>
              </a:pathLst>
            </a:custGeom>
            <a:solidFill>
              <a:srgbClr val="FFFFFF"/>
            </a:solidFill>
          </p:spPr>
        </p:sp>
        <p:sp>
          <p:nvSpPr>
            <p:cNvPr name="TextBox 4" id="4"/>
            <p:cNvSpPr txBox="true"/>
            <p:nvPr/>
          </p:nvSpPr>
          <p:spPr>
            <a:xfrm>
              <a:off x="0" y="-38100"/>
              <a:ext cx="4816593" cy="2249264"/>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5118275" y="5181490"/>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6000"/>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0027002" y="2755207"/>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6000"/>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14471469" y="4792346"/>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6000"/>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1171982" y="27784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6000"/>
              <a:extLst>
                <a:ext uri="{96DAC541-7B7A-43D3-8B79-37D633B846F1}">
                  <asvg:svgBlip xmlns:asvg="http://schemas.microsoft.com/office/drawing/2016/SVG/main" r:embed="rId9"/>
                </a:ext>
              </a:extLst>
            </a:blip>
            <a:stretch>
              <a:fillRect l="0" t="0" r="0" b="0"/>
            </a:stretch>
          </a:blipFill>
        </p:spPr>
      </p:sp>
      <p:sp>
        <p:nvSpPr>
          <p:cNvPr name="Freeform 9" id="9"/>
          <p:cNvSpPr/>
          <p:nvPr/>
        </p:nvSpPr>
        <p:spPr>
          <a:xfrm flipH="false" flipV="false" rot="0">
            <a:off x="14941223" y="2016223"/>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6000"/>
              <a:extLst>
                <a:ext uri="{96DAC541-7B7A-43D3-8B79-37D633B846F1}">
                  <asvg:svgBlip xmlns:asvg="http://schemas.microsoft.com/office/drawing/2016/SVG/main" r:embed="rId11"/>
                </a:ext>
              </a:extLst>
            </a:blip>
            <a:stretch>
              <a:fillRect l="0" t="0" r="0" b="0"/>
            </a:stretch>
          </a:blipFill>
        </p:spPr>
      </p:sp>
      <p:sp>
        <p:nvSpPr>
          <p:cNvPr name="Freeform 10" id="10"/>
          <p:cNvSpPr/>
          <p:nvPr/>
        </p:nvSpPr>
        <p:spPr>
          <a:xfrm flipH="false" flipV="false" rot="0">
            <a:off x="0" y="2016223"/>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6000"/>
              <a:extLst>
                <a:ext uri="{96DAC541-7B7A-43D3-8B79-37D633B846F1}">
                  <asvg:svgBlip xmlns:asvg="http://schemas.microsoft.com/office/drawing/2016/SVG/main" r:embed="rId13"/>
                </a:ext>
              </a:extLst>
            </a:blip>
            <a:stretch>
              <a:fillRect l="0" t="0" r="0" b="0"/>
            </a:stretch>
          </a:blipFill>
        </p:spPr>
      </p:sp>
      <p:sp>
        <p:nvSpPr>
          <p:cNvPr name="Freeform 11" id="11"/>
          <p:cNvSpPr/>
          <p:nvPr/>
        </p:nvSpPr>
        <p:spPr>
          <a:xfrm flipH="false" flipV="false" rot="0">
            <a:off x="6753246" y="2390047"/>
            <a:ext cx="3273756" cy="2189324"/>
          </a:xfrm>
          <a:custGeom>
            <a:avLst/>
            <a:gdLst/>
            <a:ahLst/>
            <a:cxnLst/>
            <a:rect r="r" b="b" t="t" l="l"/>
            <a:pathLst>
              <a:path h="2189324" w="3273756">
                <a:moveTo>
                  <a:pt x="0" y="0"/>
                </a:moveTo>
                <a:lnTo>
                  <a:pt x="3273756" y="0"/>
                </a:lnTo>
                <a:lnTo>
                  <a:pt x="3273756" y="2189324"/>
                </a:lnTo>
                <a:lnTo>
                  <a:pt x="0" y="2189324"/>
                </a:lnTo>
                <a:lnTo>
                  <a:pt x="0" y="0"/>
                </a:lnTo>
                <a:close/>
              </a:path>
            </a:pathLst>
          </a:custGeom>
          <a:blipFill>
            <a:blip r:embed="rId14">
              <a:alphaModFix amt="6000"/>
              <a:extLst>
                <a:ext uri="{96DAC541-7B7A-43D3-8B79-37D633B846F1}">
                  <asvg:svgBlip xmlns:asvg="http://schemas.microsoft.com/office/drawing/2016/SVG/main" r:embed="rId15"/>
                </a:ext>
              </a:extLst>
            </a:blip>
            <a:stretch>
              <a:fillRect l="0" t="0" r="0" b="0"/>
            </a:stretch>
          </a:blipFill>
        </p:spPr>
      </p:sp>
      <p:sp>
        <p:nvSpPr>
          <p:cNvPr name="Freeform 12" id="12"/>
          <p:cNvSpPr/>
          <p:nvPr/>
        </p:nvSpPr>
        <p:spPr>
          <a:xfrm flipH="false" flipV="false" rot="0">
            <a:off x="13844894" y="7383331"/>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6000"/>
            </a:blip>
            <a:stretch>
              <a:fillRect l="0" t="0" r="0" b="0"/>
            </a:stretch>
          </a:blipFill>
        </p:spPr>
      </p:sp>
      <p:sp>
        <p:nvSpPr>
          <p:cNvPr name="Freeform 13" id="13"/>
          <p:cNvSpPr/>
          <p:nvPr/>
        </p:nvSpPr>
        <p:spPr>
          <a:xfrm flipH="false" flipV="false" rot="0">
            <a:off x="472958" y="6318181"/>
            <a:ext cx="3363190" cy="1193932"/>
          </a:xfrm>
          <a:custGeom>
            <a:avLst/>
            <a:gdLst/>
            <a:ahLst/>
            <a:cxnLst/>
            <a:rect r="r" b="b" t="t" l="l"/>
            <a:pathLst>
              <a:path h="1193932" w="3363190">
                <a:moveTo>
                  <a:pt x="0" y="0"/>
                </a:moveTo>
                <a:lnTo>
                  <a:pt x="3363189" y="0"/>
                </a:lnTo>
                <a:lnTo>
                  <a:pt x="3363189" y="1193933"/>
                </a:lnTo>
                <a:lnTo>
                  <a:pt x="0" y="1193933"/>
                </a:lnTo>
                <a:lnTo>
                  <a:pt x="0" y="0"/>
                </a:lnTo>
                <a:close/>
              </a:path>
            </a:pathLst>
          </a:custGeom>
          <a:blipFill>
            <a:blip r:embed="rId17">
              <a:alphaModFix amt="6000"/>
              <a:extLst>
                <a:ext uri="{96DAC541-7B7A-43D3-8B79-37D633B846F1}">
                  <asvg:svgBlip xmlns:asvg="http://schemas.microsoft.com/office/drawing/2016/SVG/main" r:embed="rId18"/>
                </a:ext>
              </a:extLst>
            </a:blip>
            <a:stretch>
              <a:fillRect l="0" t="0" r="0" b="0"/>
            </a:stretch>
          </a:blipFill>
        </p:spPr>
      </p:sp>
      <p:sp>
        <p:nvSpPr>
          <p:cNvPr name="Freeform 14" id="14"/>
          <p:cNvSpPr/>
          <p:nvPr/>
        </p:nvSpPr>
        <p:spPr>
          <a:xfrm flipH="false" flipV="false" rot="0">
            <a:off x="16401569" y="6663764"/>
            <a:ext cx="1612207" cy="1814017"/>
          </a:xfrm>
          <a:custGeom>
            <a:avLst/>
            <a:gdLst/>
            <a:ahLst/>
            <a:cxnLst/>
            <a:rect r="r" b="b" t="t" l="l"/>
            <a:pathLst>
              <a:path h="1814017" w="1612207">
                <a:moveTo>
                  <a:pt x="0" y="0"/>
                </a:moveTo>
                <a:lnTo>
                  <a:pt x="1612208" y="0"/>
                </a:lnTo>
                <a:lnTo>
                  <a:pt x="1612208" y="1814017"/>
                </a:lnTo>
                <a:lnTo>
                  <a:pt x="0" y="1814017"/>
                </a:lnTo>
                <a:lnTo>
                  <a:pt x="0" y="0"/>
                </a:lnTo>
                <a:close/>
              </a:path>
            </a:pathLst>
          </a:custGeom>
          <a:blipFill>
            <a:blip r:embed="rId19">
              <a:alphaModFix amt="6000"/>
              <a:extLst>
                <a:ext uri="{96DAC541-7B7A-43D3-8B79-37D633B846F1}">
                  <asvg:svgBlip xmlns:asvg="http://schemas.microsoft.com/office/drawing/2016/SVG/main" r:embed="rId20"/>
                </a:ext>
              </a:extLst>
            </a:blip>
            <a:stretch>
              <a:fillRect l="0" t="0" r="0" b="0"/>
            </a:stretch>
          </a:blipFill>
        </p:spPr>
      </p:sp>
      <p:sp>
        <p:nvSpPr>
          <p:cNvPr name="Freeform 15" id="15"/>
          <p:cNvSpPr/>
          <p:nvPr/>
        </p:nvSpPr>
        <p:spPr>
          <a:xfrm flipH="false" flipV="false" rot="0">
            <a:off x="5372873" y="8221101"/>
            <a:ext cx="1758264" cy="1494525"/>
          </a:xfrm>
          <a:custGeom>
            <a:avLst/>
            <a:gdLst/>
            <a:ahLst/>
            <a:cxnLst/>
            <a:rect r="r" b="b" t="t" l="l"/>
            <a:pathLst>
              <a:path h="1494525" w="1758264">
                <a:moveTo>
                  <a:pt x="0" y="0"/>
                </a:moveTo>
                <a:lnTo>
                  <a:pt x="1758265" y="0"/>
                </a:lnTo>
                <a:lnTo>
                  <a:pt x="1758265" y="1494524"/>
                </a:lnTo>
                <a:lnTo>
                  <a:pt x="0" y="1494524"/>
                </a:lnTo>
                <a:lnTo>
                  <a:pt x="0" y="0"/>
                </a:lnTo>
                <a:close/>
              </a:path>
            </a:pathLst>
          </a:custGeom>
          <a:blipFill>
            <a:blip r:embed="rId21">
              <a:alphaModFix amt="6000"/>
              <a:extLst>
                <a:ext uri="{96DAC541-7B7A-43D3-8B79-37D633B846F1}">
                  <asvg:svgBlip xmlns:asvg="http://schemas.microsoft.com/office/drawing/2016/SVG/main" r:embed="rId22"/>
                </a:ext>
              </a:extLst>
            </a:blip>
            <a:stretch>
              <a:fillRect l="0" t="0" r="0" b="0"/>
            </a:stretch>
          </a:blipFill>
        </p:spPr>
      </p:sp>
      <p:sp>
        <p:nvSpPr>
          <p:cNvPr name="Freeform 16" id="16"/>
          <p:cNvSpPr/>
          <p:nvPr/>
        </p:nvSpPr>
        <p:spPr>
          <a:xfrm flipH="false" flipV="false" rot="0">
            <a:off x="10886569" y="5602940"/>
            <a:ext cx="2086911" cy="2305979"/>
          </a:xfrm>
          <a:custGeom>
            <a:avLst/>
            <a:gdLst/>
            <a:ahLst/>
            <a:cxnLst/>
            <a:rect r="r" b="b" t="t" l="l"/>
            <a:pathLst>
              <a:path h="2305979" w="2086911">
                <a:moveTo>
                  <a:pt x="0" y="0"/>
                </a:moveTo>
                <a:lnTo>
                  <a:pt x="2086911" y="0"/>
                </a:lnTo>
                <a:lnTo>
                  <a:pt x="2086911" y="2305979"/>
                </a:lnTo>
                <a:lnTo>
                  <a:pt x="0" y="2305979"/>
                </a:lnTo>
                <a:lnTo>
                  <a:pt x="0" y="0"/>
                </a:lnTo>
                <a:close/>
              </a:path>
            </a:pathLst>
          </a:custGeom>
          <a:blipFill>
            <a:blip r:embed="rId23">
              <a:alphaModFix amt="6000"/>
              <a:extLst>
                <a:ext uri="{96DAC541-7B7A-43D3-8B79-37D633B846F1}">
                  <asvg:svgBlip xmlns:asvg="http://schemas.microsoft.com/office/drawing/2016/SVG/main" r:embed="rId24"/>
                </a:ext>
              </a:extLst>
            </a:blip>
            <a:stretch>
              <a:fillRect l="0" t="0" r="0" b="0"/>
            </a:stretch>
          </a:blipFill>
        </p:spPr>
      </p:sp>
      <p:sp>
        <p:nvSpPr>
          <p:cNvPr name="Freeform 17" id="17"/>
          <p:cNvSpPr/>
          <p:nvPr/>
        </p:nvSpPr>
        <p:spPr>
          <a:xfrm flipH="false" flipV="false" rot="0">
            <a:off x="8892306" y="8221101"/>
            <a:ext cx="4211370" cy="1900381"/>
          </a:xfrm>
          <a:custGeom>
            <a:avLst/>
            <a:gdLst/>
            <a:ahLst/>
            <a:cxnLst/>
            <a:rect r="r" b="b" t="t" l="l"/>
            <a:pathLst>
              <a:path h="1900381" w="4211370">
                <a:moveTo>
                  <a:pt x="0" y="0"/>
                </a:moveTo>
                <a:lnTo>
                  <a:pt x="4211370" y="0"/>
                </a:lnTo>
                <a:lnTo>
                  <a:pt x="4211370" y="1900380"/>
                </a:lnTo>
                <a:lnTo>
                  <a:pt x="0" y="1900380"/>
                </a:lnTo>
                <a:lnTo>
                  <a:pt x="0" y="0"/>
                </a:lnTo>
                <a:close/>
              </a:path>
            </a:pathLst>
          </a:custGeom>
          <a:blipFill>
            <a:blip r:embed="rId25">
              <a:alphaModFix amt="6000"/>
              <a:extLst>
                <a:ext uri="{96DAC541-7B7A-43D3-8B79-37D633B846F1}">
                  <asvg:svgBlip xmlns:asvg="http://schemas.microsoft.com/office/drawing/2016/SVG/main" r:embed="rId26"/>
                </a:ext>
              </a:extLst>
            </a:blip>
            <a:stretch>
              <a:fillRect l="0" t="0" r="0" b="0"/>
            </a:stretch>
          </a:blipFill>
        </p:spPr>
      </p:sp>
      <p:sp>
        <p:nvSpPr>
          <p:cNvPr name="Freeform 18" id="18"/>
          <p:cNvSpPr/>
          <p:nvPr/>
        </p:nvSpPr>
        <p:spPr>
          <a:xfrm flipH="false" flipV="false" rot="0">
            <a:off x="1952533" y="7908919"/>
            <a:ext cx="1995875" cy="1995875"/>
          </a:xfrm>
          <a:custGeom>
            <a:avLst/>
            <a:gdLst/>
            <a:ahLst/>
            <a:cxnLst/>
            <a:rect r="r" b="b" t="t" l="l"/>
            <a:pathLst>
              <a:path h="1995875" w="1995875">
                <a:moveTo>
                  <a:pt x="0" y="0"/>
                </a:moveTo>
                <a:lnTo>
                  <a:pt x="1995875" y="0"/>
                </a:lnTo>
                <a:lnTo>
                  <a:pt x="1995875" y="1995875"/>
                </a:lnTo>
                <a:lnTo>
                  <a:pt x="0" y="1995875"/>
                </a:lnTo>
                <a:lnTo>
                  <a:pt x="0" y="0"/>
                </a:lnTo>
                <a:close/>
              </a:path>
            </a:pathLst>
          </a:custGeom>
          <a:blipFill>
            <a:blip r:embed="rId27">
              <a:alphaModFix amt="6000"/>
              <a:extLst>
                <a:ext uri="{96DAC541-7B7A-43D3-8B79-37D633B846F1}">
                  <asvg:svgBlip xmlns:asvg="http://schemas.microsoft.com/office/drawing/2016/SVG/main" r:embed="rId28"/>
                </a:ext>
              </a:extLst>
            </a:blip>
            <a:stretch>
              <a:fillRect l="0" t="0" r="0" b="0"/>
            </a:stretch>
          </a:blipFill>
        </p:spPr>
      </p:sp>
      <p:sp>
        <p:nvSpPr>
          <p:cNvPr name="TextBox 19" id="19"/>
          <p:cNvSpPr txBox="true"/>
          <p:nvPr/>
        </p:nvSpPr>
        <p:spPr>
          <a:xfrm rot="0">
            <a:off x="116614" y="272597"/>
            <a:ext cx="17897163" cy="1216932"/>
          </a:xfrm>
          <a:prstGeom prst="rect">
            <a:avLst/>
          </a:prstGeom>
        </p:spPr>
        <p:txBody>
          <a:bodyPr anchor="t" rtlCol="false" tIns="0" lIns="0" bIns="0" rIns="0">
            <a:spAutoFit/>
          </a:bodyPr>
          <a:lstStyle/>
          <a:p>
            <a:pPr algn="ctr">
              <a:lnSpc>
                <a:spcPts val="8525"/>
              </a:lnSpc>
              <a:spcBef>
                <a:spcPct val="0"/>
              </a:spcBef>
            </a:pPr>
            <a:r>
              <a:rPr lang="en-US" b="true" sz="6089">
                <a:solidFill>
                  <a:srgbClr val="000000"/>
                </a:solidFill>
                <a:latin typeface="Cooper Hewitt Bold"/>
                <a:ea typeface="Cooper Hewitt Bold"/>
                <a:cs typeface="Cooper Hewitt Bold"/>
                <a:sym typeface="Cooper Hewitt Bold"/>
              </a:rPr>
              <a:t>State Officials on Wisconsin’s Transportation</a:t>
            </a:r>
          </a:p>
        </p:txBody>
      </p:sp>
      <p:sp>
        <p:nvSpPr>
          <p:cNvPr name="TextBox 20" id="20"/>
          <p:cNvSpPr txBox="true"/>
          <p:nvPr/>
        </p:nvSpPr>
        <p:spPr>
          <a:xfrm rot="0">
            <a:off x="255947" y="1805760"/>
            <a:ext cx="17861916" cy="2969376"/>
          </a:xfrm>
          <a:prstGeom prst="rect">
            <a:avLst/>
          </a:prstGeom>
        </p:spPr>
        <p:txBody>
          <a:bodyPr anchor="t" rtlCol="false" tIns="0" lIns="0" bIns="0" rIns="0">
            <a:spAutoFit/>
          </a:bodyPr>
          <a:lstStyle/>
          <a:p>
            <a:pPr algn="ctr">
              <a:lnSpc>
                <a:spcPts val="8288"/>
              </a:lnSpc>
            </a:pPr>
            <a:r>
              <a:rPr lang="en-US" sz="5920">
                <a:solidFill>
                  <a:srgbClr val="000000"/>
                </a:solidFill>
                <a:latin typeface="Canva Sans"/>
                <a:ea typeface="Canva Sans"/>
                <a:cs typeface="Canva Sans"/>
                <a:sym typeface="Canva Sans"/>
              </a:rPr>
              <a:t>11 am - Madison Ballroom</a:t>
            </a:r>
            <a:r>
              <a:rPr lang="en-US" sz="5920" b="true">
                <a:solidFill>
                  <a:srgbClr val="000000"/>
                </a:solidFill>
                <a:latin typeface="Canva Sans Bold"/>
                <a:ea typeface="Canva Sans Bold"/>
                <a:cs typeface="Canva Sans Bold"/>
                <a:sym typeface="Canva Sans Bold"/>
              </a:rPr>
              <a:t>: </a:t>
            </a:r>
          </a:p>
          <a:p>
            <a:pPr algn="ctr">
              <a:lnSpc>
                <a:spcPts val="7728"/>
              </a:lnSpc>
              <a:spcBef>
                <a:spcPct val="0"/>
              </a:spcBef>
            </a:pPr>
            <a:r>
              <a:rPr lang="en-US" b="true" sz="5520">
                <a:solidFill>
                  <a:srgbClr val="215EF8"/>
                </a:solidFill>
                <a:latin typeface="Canva Sans Bold"/>
                <a:ea typeface="Canva Sans Bold"/>
                <a:cs typeface="Canva Sans Bold"/>
                <a:sym typeface="Canva Sans Bold"/>
              </a:rPr>
              <a:t>Maria Redmond</a:t>
            </a:r>
            <a:r>
              <a:rPr lang="en-US" sz="5520">
                <a:solidFill>
                  <a:srgbClr val="215EF8"/>
                </a:solidFill>
                <a:latin typeface="Canva Sans"/>
                <a:ea typeface="Canva Sans"/>
                <a:cs typeface="Canva Sans"/>
                <a:sym typeface="Canva Sans"/>
              </a:rPr>
              <a:t>, Director of the Wisconsin Office of Sustainability and Clean Energy</a:t>
            </a:r>
          </a:p>
        </p:txBody>
      </p:sp>
      <p:sp>
        <p:nvSpPr>
          <p:cNvPr name="TextBox 21" id="21"/>
          <p:cNvSpPr txBox="true"/>
          <p:nvPr/>
        </p:nvSpPr>
        <p:spPr>
          <a:xfrm rot="0">
            <a:off x="213221" y="6050618"/>
            <a:ext cx="17648695" cy="3207682"/>
          </a:xfrm>
          <a:prstGeom prst="rect">
            <a:avLst/>
          </a:prstGeom>
        </p:spPr>
        <p:txBody>
          <a:bodyPr anchor="t" rtlCol="false" tIns="0" lIns="0" bIns="0" rIns="0">
            <a:spAutoFit/>
          </a:bodyPr>
          <a:lstStyle/>
          <a:p>
            <a:pPr algn="just">
              <a:lnSpc>
                <a:spcPts val="6423"/>
              </a:lnSpc>
              <a:spcBef>
                <a:spcPct val="0"/>
              </a:spcBef>
            </a:pPr>
            <a:r>
              <a:rPr lang="en-US" sz="4588">
                <a:solidFill>
                  <a:srgbClr val="000000"/>
                </a:solidFill>
                <a:latin typeface="Canva Sans"/>
                <a:ea typeface="Canva Sans"/>
                <a:cs typeface="Canva Sans"/>
                <a:sym typeface="Canva Sans"/>
              </a:rPr>
              <a:t>Will be interviewed by </a:t>
            </a:r>
            <a:r>
              <a:rPr lang="en-US" sz="4588">
                <a:solidFill>
                  <a:srgbClr val="215EF8"/>
                </a:solidFill>
                <a:latin typeface="Canva Sans"/>
                <a:ea typeface="Canva Sans"/>
                <a:cs typeface="Canva Sans"/>
                <a:sym typeface="Canva Sans"/>
              </a:rPr>
              <a:t>Kathryn Kuntz, Director of Dane County Office of Energy &amp; Climate Change</a:t>
            </a:r>
            <a:r>
              <a:rPr lang="en-US" sz="4588">
                <a:solidFill>
                  <a:srgbClr val="000000"/>
                </a:solidFill>
                <a:latin typeface="Canva Sans"/>
                <a:ea typeface="Canva Sans"/>
                <a:cs typeface="Canva Sans"/>
                <a:sym typeface="Canva Sans"/>
              </a:rPr>
              <a:t>, to reveal the current state of Wisconsin’s transportation infrastructure and the funding available for stakeholders.</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891485"/>
            <a:ext cx="18288000" cy="8395515"/>
            <a:chOff x="0" y="0"/>
            <a:chExt cx="4816593" cy="2211164"/>
          </a:xfrm>
        </p:grpSpPr>
        <p:sp>
          <p:nvSpPr>
            <p:cNvPr name="Freeform 3" id="3"/>
            <p:cNvSpPr/>
            <p:nvPr/>
          </p:nvSpPr>
          <p:spPr>
            <a:xfrm flipH="false" flipV="false" rot="0">
              <a:off x="0" y="0"/>
              <a:ext cx="4816592" cy="2211164"/>
            </a:xfrm>
            <a:custGeom>
              <a:avLst/>
              <a:gdLst/>
              <a:ahLst/>
              <a:cxnLst/>
              <a:rect r="r" b="b" t="t" l="l"/>
              <a:pathLst>
                <a:path h="2211164" w="4816592">
                  <a:moveTo>
                    <a:pt x="0" y="0"/>
                  </a:moveTo>
                  <a:lnTo>
                    <a:pt x="4816592" y="0"/>
                  </a:lnTo>
                  <a:lnTo>
                    <a:pt x="4816592" y="2211164"/>
                  </a:lnTo>
                  <a:lnTo>
                    <a:pt x="0" y="2211164"/>
                  </a:lnTo>
                  <a:close/>
                </a:path>
              </a:pathLst>
            </a:custGeom>
            <a:solidFill>
              <a:srgbClr val="FFFFFF"/>
            </a:solidFill>
          </p:spPr>
        </p:sp>
        <p:sp>
          <p:nvSpPr>
            <p:cNvPr name="TextBox 4" id="4"/>
            <p:cNvSpPr txBox="true"/>
            <p:nvPr/>
          </p:nvSpPr>
          <p:spPr>
            <a:xfrm>
              <a:off x="0" y="-38100"/>
              <a:ext cx="4816593" cy="2249264"/>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5118275" y="5181490"/>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6000"/>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0027002" y="2755207"/>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6000"/>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14471469" y="4792346"/>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6000"/>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1171982" y="27784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6000"/>
              <a:extLst>
                <a:ext uri="{96DAC541-7B7A-43D3-8B79-37D633B846F1}">
                  <asvg:svgBlip xmlns:asvg="http://schemas.microsoft.com/office/drawing/2016/SVG/main" r:embed="rId9"/>
                </a:ext>
              </a:extLst>
            </a:blip>
            <a:stretch>
              <a:fillRect l="0" t="0" r="0" b="0"/>
            </a:stretch>
          </a:blipFill>
        </p:spPr>
      </p:sp>
      <p:sp>
        <p:nvSpPr>
          <p:cNvPr name="Freeform 9" id="9"/>
          <p:cNvSpPr/>
          <p:nvPr/>
        </p:nvSpPr>
        <p:spPr>
          <a:xfrm flipH="false" flipV="false" rot="0">
            <a:off x="14941223" y="2016223"/>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6000"/>
              <a:extLst>
                <a:ext uri="{96DAC541-7B7A-43D3-8B79-37D633B846F1}">
                  <asvg:svgBlip xmlns:asvg="http://schemas.microsoft.com/office/drawing/2016/SVG/main" r:embed="rId11"/>
                </a:ext>
              </a:extLst>
            </a:blip>
            <a:stretch>
              <a:fillRect l="0" t="0" r="0" b="0"/>
            </a:stretch>
          </a:blipFill>
        </p:spPr>
      </p:sp>
      <p:sp>
        <p:nvSpPr>
          <p:cNvPr name="Freeform 10" id="10"/>
          <p:cNvSpPr/>
          <p:nvPr/>
        </p:nvSpPr>
        <p:spPr>
          <a:xfrm flipH="false" flipV="false" rot="0">
            <a:off x="0" y="2016223"/>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6000"/>
              <a:extLst>
                <a:ext uri="{96DAC541-7B7A-43D3-8B79-37D633B846F1}">
                  <asvg:svgBlip xmlns:asvg="http://schemas.microsoft.com/office/drawing/2016/SVG/main" r:embed="rId13"/>
                </a:ext>
              </a:extLst>
            </a:blip>
            <a:stretch>
              <a:fillRect l="0" t="0" r="0" b="0"/>
            </a:stretch>
          </a:blipFill>
        </p:spPr>
      </p:sp>
      <p:sp>
        <p:nvSpPr>
          <p:cNvPr name="Freeform 11" id="11"/>
          <p:cNvSpPr/>
          <p:nvPr/>
        </p:nvSpPr>
        <p:spPr>
          <a:xfrm flipH="false" flipV="false" rot="0">
            <a:off x="6753246" y="2390047"/>
            <a:ext cx="3273756" cy="2189324"/>
          </a:xfrm>
          <a:custGeom>
            <a:avLst/>
            <a:gdLst/>
            <a:ahLst/>
            <a:cxnLst/>
            <a:rect r="r" b="b" t="t" l="l"/>
            <a:pathLst>
              <a:path h="2189324" w="3273756">
                <a:moveTo>
                  <a:pt x="0" y="0"/>
                </a:moveTo>
                <a:lnTo>
                  <a:pt x="3273756" y="0"/>
                </a:lnTo>
                <a:lnTo>
                  <a:pt x="3273756" y="2189324"/>
                </a:lnTo>
                <a:lnTo>
                  <a:pt x="0" y="2189324"/>
                </a:lnTo>
                <a:lnTo>
                  <a:pt x="0" y="0"/>
                </a:lnTo>
                <a:close/>
              </a:path>
            </a:pathLst>
          </a:custGeom>
          <a:blipFill>
            <a:blip r:embed="rId14">
              <a:alphaModFix amt="6000"/>
              <a:extLst>
                <a:ext uri="{96DAC541-7B7A-43D3-8B79-37D633B846F1}">
                  <asvg:svgBlip xmlns:asvg="http://schemas.microsoft.com/office/drawing/2016/SVG/main" r:embed="rId15"/>
                </a:ext>
              </a:extLst>
            </a:blip>
            <a:stretch>
              <a:fillRect l="0" t="0" r="0" b="0"/>
            </a:stretch>
          </a:blipFill>
        </p:spPr>
      </p:sp>
      <p:sp>
        <p:nvSpPr>
          <p:cNvPr name="Freeform 12" id="12"/>
          <p:cNvSpPr/>
          <p:nvPr/>
        </p:nvSpPr>
        <p:spPr>
          <a:xfrm flipH="false" flipV="false" rot="0">
            <a:off x="13844894" y="7383331"/>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6000"/>
            </a:blip>
            <a:stretch>
              <a:fillRect l="0" t="0" r="0" b="0"/>
            </a:stretch>
          </a:blipFill>
        </p:spPr>
      </p:sp>
      <p:sp>
        <p:nvSpPr>
          <p:cNvPr name="Freeform 13" id="13"/>
          <p:cNvSpPr/>
          <p:nvPr/>
        </p:nvSpPr>
        <p:spPr>
          <a:xfrm flipH="false" flipV="false" rot="0">
            <a:off x="472958" y="6318181"/>
            <a:ext cx="3363190" cy="1193932"/>
          </a:xfrm>
          <a:custGeom>
            <a:avLst/>
            <a:gdLst/>
            <a:ahLst/>
            <a:cxnLst/>
            <a:rect r="r" b="b" t="t" l="l"/>
            <a:pathLst>
              <a:path h="1193932" w="3363190">
                <a:moveTo>
                  <a:pt x="0" y="0"/>
                </a:moveTo>
                <a:lnTo>
                  <a:pt x="3363189" y="0"/>
                </a:lnTo>
                <a:lnTo>
                  <a:pt x="3363189" y="1193933"/>
                </a:lnTo>
                <a:lnTo>
                  <a:pt x="0" y="1193933"/>
                </a:lnTo>
                <a:lnTo>
                  <a:pt x="0" y="0"/>
                </a:lnTo>
                <a:close/>
              </a:path>
            </a:pathLst>
          </a:custGeom>
          <a:blipFill>
            <a:blip r:embed="rId17">
              <a:alphaModFix amt="6000"/>
              <a:extLst>
                <a:ext uri="{96DAC541-7B7A-43D3-8B79-37D633B846F1}">
                  <asvg:svgBlip xmlns:asvg="http://schemas.microsoft.com/office/drawing/2016/SVG/main" r:embed="rId18"/>
                </a:ext>
              </a:extLst>
            </a:blip>
            <a:stretch>
              <a:fillRect l="0" t="0" r="0" b="0"/>
            </a:stretch>
          </a:blipFill>
        </p:spPr>
      </p:sp>
      <p:sp>
        <p:nvSpPr>
          <p:cNvPr name="Freeform 14" id="14"/>
          <p:cNvSpPr/>
          <p:nvPr/>
        </p:nvSpPr>
        <p:spPr>
          <a:xfrm flipH="false" flipV="false" rot="0">
            <a:off x="16401569" y="6663764"/>
            <a:ext cx="1612207" cy="1814017"/>
          </a:xfrm>
          <a:custGeom>
            <a:avLst/>
            <a:gdLst/>
            <a:ahLst/>
            <a:cxnLst/>
            <a:rect r="r" b="b" t="t" l="l"/>
            <a:pathLst>
              <a:path h="1814017" w="1612207">
                <a:moveTo>
                  <a:pt x="0" y="0"/>
                </a:moveTo>
                <a:lnTo>
                  <a:pt x="1612208" y="0"/>
                </a:lnTo>
                <a:lnTo>
                  <a:pt x="1612208" y="1814017"/>
                </a:lnTo>
                <a:lnTo>
                  <a:pt x="0" y="1814017"/>
                </a:lnTo>
                <a:lnTo>
                  <a:pt x="0" y="0"/>
                </a:lnTo>
                <a:close/>
              </a:path>
            </a:pathLst>
          </a:custGeom>
          <a:blipFill>
            <a:blip r:embed="rId19">
              <a:alphaModFix amt="6000"/>
              <a:extLst>
                <a:ext uri="{96DAC541-7B7A-43D3-8B79-37D633B846F1}">
                  <asvg:svgBlip xmlns:asvg="http://schemas.microsoft.com/office/drawing/2016/SVG/main" r:embed="rId20"/>
                </a:ext>
              </a:extLst>
            </a:blip>
            <a:stretch>
              <a:fillRect l="0" t="0" r="0" b="0"/>
            </a:stretch>
          </a:blipFill>
        </p:spPr>
      </p:sp>
      <p:sp>
        <p:nvSpPr>
          <p:cNvPr name="Freeform 15" id="15"/>
          <p:cNvSpPr/>
          <p:nvPr/>
        </p:nvSpPr>
        <p:spPr>
          <a:xfrm flipH="false" flipV="false" rot="0">
            <a:off x="5372873" y="8221101"/>
            <a:ext cx="1758264" cy="1494525"/>
          </a:xfrm>
          <a:custGeom>
            <a:avLst/>
            <a:gdLst/>
            <a:ahLst/>
            <a:cxnLst/>
            <a:rect r="r" b="b" t="t" l="l"/>
            <a:pathLst>
              <a:path h="1494525" w="1758264">
                <a:moveTo>
                  <a:pt x="0" y="0"/>
                </a:moveTo>
                <a:lnTo>
                  <a:pt x="1758265" y="0"/>
                </a:lnTo>
                <a:lnTo>
                  <a:pt x="1758265" y="1494524"/>
                </a:lnTo>
                <a:lnTo>
                  <a:pt x="0" y="1494524"/>
                </a:lnTo>
                <a:lnTo>
                  <a:pt x="0" y="0"/>
                </a:lnTo>
                <a:close/>
              </a:path>
            </a:pathLst>
          </a:custGeom>
          <a:blipFill>
            <a:blip r:embed="rId21">
              <a:alphaModFix amt="6000"/>
              <a:extLst>
                <a:ext uri="{96DAC541-7B7A-43D3-8B79-37D633B846F1}">
                  <asvg:svgBlip xmlns:asvg="http://schemas.microsoft.com/office/drawing/2016/SVG/main" r:embed="rId22"/>
                </a:ext>
              </a:extLst>
            </a:blip>
            <a:stretch>
              <a:fillRect l="0" t="0" r="0" b="0"/>
            </a:stretch>
          </a:blipFill>
        </p:spPr>
      </p:sp>
      <p:sp>
        <p:nvSpPr>
          <p:cNvPr name="Freeform 16" id="16"/>
          <p:cNvSpPr/>
          <p:nvPr/>
        </p:nvSpPr>
        <p:spPr>
          <a:xfrm flipH="false" flipV="false" rot="0">
            <a:off x="10886569" y="5602940"/>
            <a:ext cx="2086911" cy="2305979"/>
          </a:xfrm>
          <a:custGeom>
            <a:avLst/>
            <a:gdLst/>
            <a:ahLst/>
            <a:cxnLst/>
            <a:rect r="r" b="b" t="t" l="l"/>
            <a:pathLst>
              <a:path h="2305979" w="2086911">
                <a:moveTo>
                  <a:pt x="0" y="0"/>
                </a:moveTo>
                <a:lnTo>
                  <a:pt x="2086911" y="0"/>
                </a:lnTo>
                <a:lnTo>
                  <a:pt x="2086911" y="2305979"/>
                </a:lnTo>
                <a:lnTo>
                  <a:pt x="0" y="2305979"/>
                </a:lnTo>
                <a:lnTo>
                  <a:pt x="0" y="0"/>
                </a:lnTo>
                <a:close/>
              </a:path>
            </a:pathLst>
          </a:custGeom>
          <a:blipFill>
            <a:blip r:embed="rId23">
              <a:alphaModFix amt="6000"/>
              <a:extLst>
                <a:ext uri="{96DAC541-7B7A-43D3-8B79-37D633B846F1}">
                  <asvg:svgBlip xmlns:asvg="http://schemas.microsoft.com/office/drawing/2016/SVG/main" r:embed="rId24"/>
                </a:ext>
              </a:extLst>
            </a:blip>
            <a:stretch>
              <a:fillRect l="0" t="0" r="0" b="0"/>
            </a:stretch>
          </a:blipFill>
        </p:spPr>
      </p:sp>
      <p:sp>
        <p:nvSpPr>
          <p:cNvPr name="Freeform 17" id="17"/>
          <p:cNvSpPr/>
          <p:nvPr/>
        </p:nvSpPr>
        <p:spPr>
          <a:xfrm flipH="false" flipV="false" rot="0">
            <a:off x="8892306" y="8221101"/>
            <a:ext cx="4211370" cy="1900381"/>
          </a:xfrm>
          <a:custGeom>
            <a:avLst/>
            <a:gdLst/>
            <a:ahLst/>
            <a:cxnLst/>
            <a:rect r="r" b="b" t="t" l="l"/>
            <a:pathLst>
              <a:path h="1900381" w="4211370">
                <a:moveTo>
                  <a:pt x="0" y="0"/>
                </a:moveTo>
                <a:lnTo>
                  <a:pt x="4211370" y="0"/>
                </a:lnTo>
                <a:lnTo>
                  <a:pt x="4211370" y="1900380"/>
                </a:lnTo>
                <a:lnTo>
                  <a:pt x="0" y="1900380"/>
                </a:lnTo>
                <a:lnTo>
                  <a:pt x="0" y="0"/>
                </a:lnTo>
                <a:close/>
              </a:path>
            </a:pathLst>
          </a:custGeom>
          <a:blipFill>
            <a:blip r:embed="rId25">
              <a:alphaModFix amt="6000"/>
              <a:extLst>
                <a:ext uri="{96DAC541-7B7A-43D3-8B79-37D633B846F1}">
                  <asvg:svgBlip xmlns:asvg="http://schemas.microsoft.com/office/drawing/2016/SVG/main" r:embed="rId26"/>
                </a:ext>
              </a:extLst>
            </a:blip>
            <a:stretch>
              <a:fillRect l="0" t="0" r="0" b="0"/>
            </a:stretch>
          </a:blipFill>
        </p:spPr>
      </p:sp>
      <p:sp>
        <p:nvSpPr>
          <p:cNvPr name="Freeform 18" id="18"/>
          <p:cNvSpPr/>
          <p:nvPr/>
        </p:nvSpPr>
        <p:spPr>
          <a:xfrm flipH="false" flipV="false" rot="0">
            <a:off x="1952533" y="7908919"/>
            <a:ext cx="1995875" cy="1995875"/>
          </a:xfrm>
          <a:custGeom>
            <a:avLst/>
            <a:gdLst/>
            <a:ahLst/>
            <a:cxnLst/>
            <a:rect r="r" b="b" t="t" l="l"/>
            <a:pathLst>
              <a:path h="1995875" w="1995875">
                <a:moveTo>
                  <a:pt x="0" y="0"/>
                </a:moveTo>
                <a:lnTo>
                  <a:pt x="1995875" y="0"/>
                </a:lnTo>
                <a:lnTo>
                  <a:pt x="1995875" y="1995875"/>
                </a:lnTo>
                <a:lnTo>
                  <a:pt x="0" y="1995875"/>
                </a:lnTo>
                <a:lnTo>
                  <a:pt x="0" y="0"/>
                </a:lnTo>
                <a:close/>
              </a:path>
            </a:pathLst>
          </a:custGeom>
          <a:blipFill>
            <a:blip r:embed="rId27">
              <a:alphaModFix amt="6000"/>
              <a:extLst>
                <a:ext uri="{96DAC541-7B7A-43D3-8B79-37D633B846F1}">
                  <asvg:svgBlip xmlns:asvg="http://schemas.microsoft.com/office/drawing/2016/SVG/main" r:embed="rId28"/>
                </a:ext>
              </a:extLst>
            </a:blip>
            <a:stretch>
              <a:fillRect l="0" t="0" r="0" b="0"/>
            </a:stretch>
          </a:blipFill>
        </p:spPr>
      </p:sp>
      <p:sp>
        <p:nvSpPr>
          <p:cNvPr name="TextBox 19" id="19"/>
          <p:cNvSpPr txBox="true"/>
          <p:nvPr/>
        </p:nvSpPr>
        <p:spPr>
          <a:xfrm rot="0">
            <a:off x="177265" y="272597"/>
            <a:ext cx="17836512" cy="1216932"/>
          </a:xfrm>
          <a:prstGeom prst="rect">
            <a:avLst/>
          </a:prstGeom>
        </p:spPr>
        <p:txBody>
          <a:bodyPr anchor="t" rtlCol="false" tIns="0" lIns="0" bIns="0" rIns="0">
            <a:spAutoFit/>
          </a:bodyPr>
          <a:lstStyle/>
          <a:p>
            <a:pPr algn="ctr">
              <a:lnSpc>
                <a:spcPts val="8525"/>
              </a:lnSpc>
              <a:spcBef>
                <a:spcPct val="0"/>
              </a:spcBef>
            </a:pPr>
            <a:r>
              <a:rPr lang="en-US" b="true" sz="6089">
                <a:solidFill>
                  <a:srgbClr val="000000"/>
                </a:solidFill>
                <a:latin typeface="Cooper Hewitt Bold"/>
                <a:ea typeface="Cooper Hewitt Bold"/>
                <a:cs typeface="Cooper Hewitt Bold"/>
                <a:sym typeface="Cooper Hewitt Bold"/>
              </a:rPr>
              <a:t>Making real progress on fleet transitions</a:t>
            </a:r>
          </a:p>
        </p:txBody>
      </p:sp>
      <p:sp>
        <p:nvSpPr>
          <p:cNvPr name="TextBox 20" id="20"/>
          <p:cNvSpPr txBox="true"/>
          <p:nvPr/>
        </p:nvSpPr>
        <p:spPr>
          <a:xfrm rot="0">
            <a:off x="54132" y="1770178"/>
            <a:ext cx="18288000" cy="3995547"/>
          </a:xfrm>
          <a:prstGeom prst="rect">
            <a:avLst/>
          </a:prstGeom>
        </p:spPr>
        <p:txBody>
          <a:bodyPr anchor="t" rtlCol="false" tIns="0" lIns="0" bIns="0" rIns="0">
            <a:spAutoFit/>
          </a:bodyPr>
          <a:lstStyle/>
          <a:p>
            <a:pPr algn="ctr">
              <a:lnSpc>
                <a:spcPts val="8287"/>
              </a:lnSpc>
            </a:pPr>
            <a:r>
              <a:rPr lang="en-US" sz="5919">
                <a:solidFill>
                  <a:srgbClr val="000000"/>
                </a:solidFill>
                <a:latin typeface="Canva Sans"/>
                <a:ea typeface="Canva Sans"/>
                <a:cs typeface="Canva Sans"/>
                <a:sym typeface="Canva Sans"/>
              </a:rPr>
              <a:t>11am</a:t>
            </a:r>
            <a:r>
              <a:rPr lang="en-US" sz="5919" b="true">
                <a:solidFill>
                  <a:srgbClr val="000000"/>
                </a:solidFill>
                <a:latin typeface="Canva Sans Bold"/>
                <a:ea typeface="Canva Sans Bold"/>
                <a:cs typeface="Canva Sans Bold"/>
                <a:sym typeface="Canva Sans Bold"/>
              </a:rPr>
              <a:t> </a:t>
            </a:r>
            <a:r>
              <a:rPr lang="en-US" sz="5919">
                <a:solidFill>
                  <a:srgbClr val="000000"/>
                </a:solidFill>
                <a:latin typeface="Canva Sans"/>
                <a:ea typeface="Canva Sans"/>
                <a:cs typeface="Canva Sans"/>
                <a:sym typeface="Canva Sans"/>
              </a:rPr>
              <a:t>- Hall of Ideas, Room E: </a:t>
            </a:r>
          </a:p>
          <a:p>
            <a:pPr algn="l">
              <a:lnSpc>
                <a:spcPts val="5908"/>
              </a:lnSpc>
            </a:pPr>
            <a:r>
              <a:rPr lang="en-US" sz="4220" b="true">
                <a:solidFill>
                  <a:srgbClr val="215EF8"/>
                </a:solidFill>
                <a:latin typeface="Canva Sans Bold"/>
                <a:ea typeface="Canva Sans Bold"/>
                <a:cs typeface="Canva Sans Bold"/>
                <a:sym typeface="Canva Sans Bold"/>
              </a:rPr>
              <a:t>Rachel Darken</a:t>
            </a:r>
            <a:r>
              <a:rPr lang="en-US" sz="4220">
                <a:solidFill>
                  <a:srgbClr val="215EF8"/>
                </a:solidFill>
                <a:latin typeface="Canva Sans"/>
                <a:ea typeface="Canva Sans"/>
                <a:cs typeface="Canva Sans"/>
                <a:sym typeface="Canva Sans"/>
              </a:rPr>
              <a:t>, Assistant Fleet Superintendent of the City of Madison, </a:t>
            </a:r>
          </a:p>
          <a:p>
            <a:pPr algn="l">
              <a:lnSpc>
                <a:spcPts val="5908"/>
              </a:lnSpc>
            </a:pPr>
            <a:r>
              <a:rPr lang="en-US" sz="4220" b="true">
                <a:solidFill>
                  <a:srgbClr val="215EF8"/>
                </a:solidFill>
                <a:latin typeface="Canva Sans Bold"/>
                <a:ea typeface="Canva Sans Bold"/>
                <a:cs typeface="Canva Sans Bold"/>
                <a:sym typeface="Canva Sans Bold"/>
              </a:rPr>
              <a:t>Erika Kinney</a:t>
            </a:r>
            <a:r>
              <a:rPr lang="en-US" sz="4220">
                <a:solidFill>
                  <a:srgbClr val="215EF8"/>
                </a:solidFill>
                <a:latin typeface="Canva Sans"/>
                <a:ea typeface="Canva Sans"/>
                <a:cs typeface="Canva Sans"/>
                <a:sym typeface="Canva Sans"/>
              </a:rPr>
              <a:t>, Zero Emissions Project Manager &amp; Technical Delivery Lead at HDR Inc., </a:t>
            </a:r>
          </a:p>
          <a:p>
            <a:pPr algn="l">
              <a:lnSpc>
                <a:spcPts val="5908"/>
              </a:lnSpc>
              <a:spcBef>
                <a:spcPct val="0"/>
              </a:spcBef>
            </a:pPr>
            <a:r>
              <a:rPr lang="en-US" b="true" sz="4220">
                <a:solidFill>
                  <a:srgbClr val="215EF8"/>
                </a:solidFill>
                <a:latin typeface="Canva Sans Bold"/>
                <a:ea typeface="Canva Sans Bold"/>
                <a:cs typeface="Canva Sans Bold"/>
                <a:sym typeface="Canva Sans Bold"/>
              </a:rPr>
              <a:t>John Welch</a:t>
            </a:r>
            <a:r>
              <a:rPr lang="en-US" sz="4220">
                <a:solidFill>
                  <a:srgbClr val="215EF8"/>
                </a:solidFill>
                <a:latin typeface="Canva Sans"/>
                <a:ea typeface="Canva Sans"/>
                <a:cs typeface="Canva Sans"/>
                <a:sym typeface="Canva Sans"/>
              </a:rPr>
              <a:t>, Director of Dane County Waste and Renewables</a:t>
            </a:r>
          </a:p>
        </p:txBody>
      </p:sp>
      <p:sp>
        <p:nvSpPr>
          <p:cNvPr name="TextBox 21" id="21"/>
          <p:cNvSpPr txBox="true"/>
          <p:nvPr/>
        </p:nvSpPr>
        <p:spPr>
          <a:xfrm rot="0">
            <a:off x="177265" y="5941735"/>
            <a:ext cx="17933470" cy="4063828"/>
          </a:xfrm>
          <a:prstGeom prst="rect">
            <a:avLst/>
          </a:prstGeom>
        </p:spPr>
        <p:txBody>
          <a:bodyPr anchor="t" rtlCol="false" tIns="0" lIns="0" bIns="0" rIns="0">
            <a:spAutoFit/>
          </a:bodyPr>
          <a:lstStyle/>
          <a:p>
            <a:pPr algn="l">
              <a:lnSpc>
                <a:spcPts val="6484"/>
              </a:lnSpc>
              <a:spcBef>
                <a:spcPct val="0"/>
              </a:spcBef>
            </a:pPr>
            <a:r>
              <a:rPr lang="en-US" sz="4631">
                <a:solidFill>
                  <a:srgbClr val="000000"/>
                </a:solidFill>
                <a:latin typeface="Canva Sans"/>
                <a:ea typeface="Canva Sans"/>
                <a:cs typeface="Canva Sans"/>
                <a:sym typeface="Canva Sans"/>
              </a:rPr>
              <a:t>Moderated by </a:t>
            </a:r>
            <a:r>
              <a:rPr lang="en-US" sz="4631">
                <a:solidFill>
                  <a:srgbClr val="215EF8"/>
                </a:solidFill>
                <a:latin typeface="Canva Sans"/>
                <a:ea typeface="Canva Sans"/>
                <a:cs typeface="Canva Sans"/>
                <a:sym typeface="Canva Sans"/>
              </a:rPr>
              <a:t>Laura Lamboley, Zero Emissions Planner of HDR Inc.</a:t>
            </a:r>
            <a:r>
              <a:rPr lang="en-US" sz="4631">
                <a:solidFill>
                  <a:srgbClr val="000000"/>
                </a:solidFill>
                <a:latin typeface="Canva Sans"/>
                <a:ea typeface="Canva Sans"/>
                <a:cs typeface="Canva Sans"/>
                <a:sym typeface="Canva Sans"/>
              </a:rPr>
              <a:t> A panel discussion to learn the current limitations of technology, the requirements to properly maintain infrastructure, how to select IT systems, common staffing and funding issues that effect fleet transitions.</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891485"/>
            <a:ext cx="18288000" cy="8395515"/>
            <a:chOff x="0" y="0"/>
            <a:chExt cx="4816593" cy="2211164"/>
          </a:xfrm>
        </p:grpSpPr>
        <p:sp>
          <p:nvSpPr>
            <p:cNvPr name="Freeform 3" id="3"/>
            <p:cNvSpPr/>
            <p:nvPr/>
          </p:nvSpPr>
          <p:spPr>
            <a:xfrm flipH="false" flipV="false" rot="0">
              <a:off x="0" y="0"/>
              <a:ext cx="4816592" cy="2211164"/>
            </a:xfrm>
            <a:custGeom>
              <a:avLst/>
              <a:gdLst/>
              <a:ahLst/>
              <a:cxnLst/>
              <a:rect r="r" b="b" t="t" l="l"/>
              <a:pathLst>
                <a:path h="2211164" w="4816592">
                  <a:moveTo>
                    <a:pt x="0" y="0"/>
                  </a:moveTo>
                  <a:lnTo>
                    <a:pt x="4816592" y="0"/>
                  </a:lnTo>
                  <a:lnTo>
                    <a:pt x="4816592" y="2211164"/>
                  </a:lnTo>
                  <a:lnTo>
                    <a:pt x="0" y="2211164"/>
                  </a:lnTo>
                  <a:close/>
                </a:path>
              </a:pathLst>
            </a:custGeom>
            <a:solidFill>
              <a:srgbClr val="FFFFFF"/>
            </a:solidFill>
          </p:spPr>
        </p:sp>
        <p:sp>
          <p:nvSpPr>
            <p:cNvPr name="TextBox 4" id="4"/>
            <p:cNvSpPr txBox="true"/>
            <p:nvPr/>
          </p:nvSpPr>
          <p:spPr>
            <a:xfrm>
              <a:off x="0" y="-38100"/>
              <a:ext cx="4816593" cy="2249264"/>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5118275" y="5181490"/>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6000"/>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0027002" y="2755207"/>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6000"/>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14471469" y="4792346"/>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6000"/>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1171982" y="27784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6000"/>
              <a:extLst>
                <a:ext uri="{96DAC541-7B7A-43D3-8B79-37D633B846F1}">
                  <asvg:svgBlip xmlns:asvg="http://schemas.microsoft.com/office/drawing/2016/SVG/main" r:embed="rId9"/>
                </a:ext>
              </a:extLst>
            </a:blip>
            <a:stretch>
              <a:fillRect l="0" t="0" r="0" b="0"/>
            </a:stretch>
          </a:blipFill>
        </p:spPr>
      </p:sp>
      <p:sp>
        <p:nvSpPr>
          <p:cNvPr name="Freeform 9" id="9"/>
          <p:cNvSpPr/>
          <p:nvPr/>
        </p:nvSpPr>
        <p:spPr>
          <a:xfrm flipH="false" flipV="false" rot="0">
            <a:off x="14941223" y="2016223"/>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6000"/>
              <a:extLst>
                <a:ext uri="{96DAC541-7B7A-43D3-8B79-37D633B846F1}">
                  <asvg:svgBlip xmlns:asvg="http://schemas.microsoft.com/office/drawing/2016/SVG/main" r:embed="rId11"/>
                </a:ext>
              </a:extLst>
            </a:blip>
            <a:stretch>
              <a:fillRect l="0" t="0" r="0" b="0"/>
            </a:stretch>
          </a:blipFill>
        </p:spPr>
      </p:sp>
      <p:sp>
        <p:nvSpPr>
          <p:cNvPr name="Freeform 10" id="10"/>
          <p:cNvSpPr/>
          <p:nvPr/>
        </p:nvSpPr>
        <p:spPr>
          <a:xfrm flipH="false" flipV="false" rot="0">
            <a:off x="0" y="2016223"/>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6000"/>
              <a:extLst>
                <a:ext uri="{96DAC541-7B7A-43D3-8B79-37D633B846F1}">
                  <asvg:svgBlip xmlns:asvg="http://schemas.microsoft.com/office/drawing/2016/SVG/main" r:embed="rId13"/>
                </a:ext>
              </a:extLst>
            </a:blip>
            <a:stretch>
              <a:fillRect l="0" t="0" r="0" b="0"/>
            </a:stretch>
          </a:blipFill>
        </p:spPr>
      </p:sp>
      <p:sp>
        <p:nvSpPr>
          <p:cNvPr name="Freeform 11" id="11"/>
          <p:cNvSpPr/>
          <p:nvPr/>
        </p:nvSpPr>
        <p:spPr>
          <a:xfrm flipH="false" flipV="false" rot="0">
            <a:off x="6753246" y="2390047"/>
            <a:ext cx="3273756" cy="2189324"/>
          </a:xfrm>
          <a:custGeom>
            <a:avLst/>
            <a:gdLst/>
            <a:ahLst/>
            <a:cxnLst/>
            <a:rect r="r" b="b" t="t" l="l"/>
            <a:pathLst>
              <a:path h="2189324" w="3273756">
                <a:moveTo>
                  <a:pt x="0" y="0"/>
                </a:moveTo>
                <a:lnTo>
                  <a:pt x="3273756" y="0"/>
                </a:lnTo>
                <a:lnTo>
                  <a:pt x="3273756" y="2189324"/>
                </a:lnTo>
                <a:lnTo>
                  <a:pt x="0" y="2189324"/>
                </a:lnTo>
                <a:lnTo>
                  <a:pt x="0" y="0"/>
                </a:lnTo>
                <a:close/>
              </a:path>
            </a:pathLst>
          </a:custGeom>
          <a:blipFill>
            <a:blip r:embed="rId14">
              <a:alphaModFix amt="6000"/>
              <a:extLst>
                <a:ext uri="{96DAC541-7B7A-43D3-8B79-37D633B846F1}">
                  <asvg:svgBlip xmlns:asvg="http://schemas.microsoft.com/office/drawing/2016/SVG/main" r:embed="rId15"/>
                </a:ext>
              </a:extLst>
            </a:blip>
            <a:stretch>
              <a:fillRect l="0" t="0" r="0" b="0"/>
            </a:stretch>
          </a:blipFill>
        </p:spPr>
      </p:sp>
      <p:sp>
        <p:nvSpPr>
          <p:cNvPr name="Freeform 12" id="12"/>
          <p:cNvSpPr/>
          <p:nvPr/>
        </p:nvSpPr>
        <p:spPr>
          <a:xfrm flipH="false" flipV="false" rot="0">
            <a:off x="13844894" y="7383331"/>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6000"/>
            </a:blip>
            <a:stretch>
              <a:fillRect l="0" t="0" r="0" b="0"/>
            </a:stretch>
          </a:blipFill>
        </p:spPr>
      </p:sp>
      <p:sp>
        <p:nvSpPr>
          <p:cNvPr name="Freeform 13" id="13"/>
          <p:cNvSpPr/>
          <p:nvPr/>
        </p:nvSpPr>
        <p:spPr>
          <a:xfrm flipH="false" flipV="false" rot="0">
            <a:off x="472958" y="6318181"/>
            <a:ext cx="3363190" cy="1193932"/>
          </a:xfrm>
          <a:custGeom>
            <a:avLst/>
            <a:gdLst/>
            <a:ahLst/>
            <a:cxnLst/>
            <a:rect r="r" b="b" t="t" l="l"/>
            <a:pathLst>
              <a:path h="1193932" w="3363190">
                <a:moveTo>
                  <a:pt x="0" y="0"/>
                </a:moveTo>
                <a:lnTo>
                  <a:pt x="3363189" y="0"/>
                </a:lnTo>
                <a:lnTo>
                  <a:pt x="3363189" y="1193933"/>
                </a:lnTo>
                <a:lnTo>
                  <a:pt x="0" y="1193933"/>
                </a:lnTo>
                <a:lnTo>
                  <a:pt x="0" y="0"/>
                </a:lnTo>
                <a:close/>
              </a:path>
            </a:pathLst>
          </a:custGeom>
          <a:blipFill>
            <a:blip r:embed="rId17">
              <a:alphaModFix amt="6000"/>
              <a:extLst>
                <a:ext uri="{96DAC541-7B7A-43D3-8B79-37D633B846F1}">
                  <asvg:svgBlip xmlns:asvg="http://schemas.microsoft.com/office/drawing/2016/SVG/main" r:embed="rId18"/>
                </a:ext>
              </a:extLst>
            </a:blip>
            <a:stretch>
              <a:fillRect l="0" t="0" r="0" b="0"/>
            </a:stretch>
          </a:blipFill>
        </p:spPr>
      </p:sp>
      <p:sp>
        <p:nvSpPr>
          <p:cNvPr name="Freeform 14" id="14"/>
          <p:cNvSpPr/>
          <p:nvPr/>
        </p:nvSpPr>
        <p:spPr>
          <a:xfrm flipH="false" flipV="false" rot="0">
            <a:off x="16401569" y="6663764"/>
            <a:ext cx="1612207" cy="1814017"/>
          </a:xfrm>
          <a:custGeom>
            <a:avLst/>
            <a:gdLst/>
            <a:ahLst/>
            <a:cxnLst/>
            <a:rect r="r" b="b" t="t" l="l"/>
            <a:pathLst>
              <a:path h="1814017" w="1612207">
                <a:moveTo>
                  <a:pt x="0" y="0"/>
                </a:moveTo>
                <a:lnTo>
                  <a:pt x="1612208" y="0"/>
                </a:lnTo>
                <a:lnTo>
                  <a:pt x="1612208" y="1814017"/>
                </a:lnTo>
                <a:lnTo>
                  <a:pt x="0" y="1814017"/>
                </a:lnTo>
                <a:lnTo>
                  <a:pt x="0" y="0"/>
                </a:lnTo>
                <a:close/>
              </a:path>
            </a:pathLst>
          </a:custGeom>
          <a:blipFill>
            <a:blip r:embed="rId19">
              <a:alphaModFix amt="6000"/>
              <a:extLst>
                <a:ext uri="{96DAC541-7B7A-43D3-8B79-37D633B846F1}">
                  <asvg:svgBlip xmlns:asvg="http://schemas.microsoft.com/office/drawing/2016/SVG/main" r:embed="rId20"/>
                </a:ext>
              </a:extLst>
            </a:blip>
            <a:stretch>
              <a:fillRect l="0" t="0" r="0" b="0"/>
            </a:stretch>
          </a:blipFill>
        </p:spPr>
      </p:sp>
      <p:sp>
        <p:nvSpPr>
          <p:cNvPr name="Freeform 15" id="15"/>
          <p:cNvSpPr/>
          <p:nvPr/>
        </p:nvSpPr>
        <p:spPr>
          <a:xfrm flipH="false" flipV="false" rot="0">
            <a:off x="5372873" y="8221101"/>
            <a:ext cx="1758264" cy="1494525"/>
          </a:xfrm>
          <a:custGeom>
            <a:avLst/>
            <a:gdLst/>
            <a:ahLst/>
            <a:cxnLst/>
            <a:rect r="r" b="b" t="t" l="l"/>
            <a:pathLst>
              <a:path h="1494525" w="1758264">
                <a:moveTo>
                  <a:pt x="0" y="0"/>
                </a:moveTo>
                <a:lnTo>
                  <a:pt x="1758265" y="0"/>
                </a:lnTo>
                <a:lnTo>
                  <a:pt x="1758265" y="1494524"/>
                </a:lnTo>
                <a:lnTo>
                  <a:pt x="0" y="1494524"/>
                </a:lnTo>
                <a:lnTo>
                  <a:pt x="0" y="0"/>
                </a:lnTo>
                <a:close/>
              </a:path>
            </a:pathLst>
          </a:custGeom>
          <a:blipFill>
            <a:blip r:embed="rId21">
              <a:alphaModFix amt="6000"/>
              <a:extLst>
                <a:ext uri="{96DAC541-7B7A-43D3-8B79-37D633B846F1}">
                  <asvg:svgBlip xmlns:asvg="http://schemas.microsoft.com/office/drawing/2016/SVG/main" r:embed="rId22"/>
                </a:ext>
              </a:extLst>
            </a:blip>
            <a:stretch>
              <a:fillRect l="0" t="0" r="0" b="0"/>
            </a:stretch>
          </a:blipFill>
        </p:spPr>
      </p:sp>
      <p:sp>
        <p:nvSpPr>
          <p:cNvPr name="Freeform 16" id="16"/>
          <p:cNvSpPr/>
          <p:nvPr/>
        </p:nvSpPr>
        <p:spPr>
          <a:xfrm flipH="false" flipV="false" rot="0">
            <a:off x="10886569" y="5602940"/>
            <a:ext cx="2086911" cy="2305979"/>
          </a:xfrm>
          <a:custGeom>
            <a:avLst/>
            <a:gdLst/>
            <a:ahLst/>
            <a:cxnLst/>
            <a:rect r="r" b="b" t="t" l="l"/>
            <a:pathLst>
              <a:path h="2305979" w="2086911">
                <a:moveTo>
                  <a:pt x="0" y="0"/>
                </a:moveTo>
                <a:lnTo>
                  <a:pt x="2086911" y="0"/>
                </a:lnTo>
                <a:lnTo>
                  <a:pt x="2086911" y="2305979"/>
                </a:lnTo>
                <a:lnTo>
                  <a:pt x="0" y="2305979"/>
                </a:lnTo>
                <a:lnTo>
                  <a:pt x="0" y="0"/>
                </a:lnTo>
                <a:close/>
              </a:path>
            </a:pathLst>
          </a:custGeom>
          <a:blipFill>
            <a:blip r:embed="rId23">
              <a:alphaModFix amt="6000"/>
              <a:extLst>
                <a:ext uri="{96DAC541-7B7A-43D3-8B79-37D633B846F1}">
                  <asvg:svgBlip xmlns:asvg="http://schemas.microsoft.com/office/drawing/2016/SVG/main" r:embed="rId24"/>
                </a:ext>
              </a:extLst>
            </a:blip>
            <a:stretch>
              <a:fillRect l="0" t="0" r="0" b="0"/>
            </a:stretch>
          </a:blipFill>
        </p:spPr>
      </p:sp>
      <p:sp>
        <p:nvSpPr>
          <p:cNvPr name="Freeform 17" id="17"/>
          <p:cNvSpPr/>
          <p:nvPr/>
        </p:nvSpPr>
        <p:spPr>
          <a:xfrm flipH="false" flipV="false" rot="0">
            <a:off x="8892306" y="8221101"/>
            <a:ext cx="4211370" cy="1900381"/>
          </a:xfrm>
          <a:custGeom>
            <a:avLst/>
            <a:gdLst/>
            <a:ahLst/>
            <a:cxnLst/>
            <a:rect r="r" b="b" t="t" l="l"/>
            <a:pathLst>
              <a:path h="1900381" w="4211370">
                <a:moveTo>
                  <a:pt x="0" y="0"/>
                </a:moveTo>
                <a:lnTo>
                  <a:pt x="4211370" y="0"/>
                </a:lnTo>
                <a:lnTo>
                  <a:pt x="4211370" y="1900380"/>
                </a:lnTo>
                <a:lnTo>
                  <a:pt x="0" y="1900380"/>
                </a:lnTo>
                <a:lnTo>
                  <a:pt x="0" y="0"/>
                </a:lnTo>
                <a:close/>
              </a:path>
            </a:pathLst>
          </a:custGeom>
          <a:blipFill>
            <a:blip r:embed="rId25">
              <a:alphaModFix amt="6000"/>
              <a:extLst>
                <a:ext uri="{96DAC541-7B7A-43D3-8B79-37D633B846F1}">
                  <asvg:svgBlip xmlns:asvg="http://schemas.microsoft.com/office/drawing/2016/SVG/main" r:embed="rId26"/>
                </a:ext>
              </a:extLst>
            </a:blip>
            <a:stretch>
              <a:fillRect l="0" t="0" r="0" b="0"/>
            </a:stretch>
          </a:blipFill>
        </p:spPr>
      </p:sp>
      <p:sp>
        <p:nvSpPr>
          <p:cNvPr name="Freeform 18" id="18"/>
          <p:cNvSpPr/>
          <p:nvPr/>
        </p:nvSpPr>
        <p:spPr>
          <a:xfrm flipH="false" flipV="false" rot="0">
            <a:off x="1952533" y="7908919"/>
            <a:ext cx="1995875" cy="1995875"/>
          </a:xfrm>
          <a:custGeom>
            <a:avLst/>
            <a:gdLst/>
            <a:ahLst/>
            <a:cxnLst/>
            <a:rect r="r" b="b" t="t" l="l"/>
            <a:pathLst>
              <a:path h="1995875" w="1995875">
                <a:moveTo>
                  <a:pt x="0" y="0"/>
                </a:moveTo>
                <a:lnTo>
                  <a:pt x="1995875" y="0"/>
                </a:lnTo>
                <a:lnTo>
                  <a:pt x="1995875" y="1995875"/>
                </a:lnTo>
                <a:lnTo>
                  <a:pt x="0" y="1995875"/>
                </a:lnTo>
                <a:lnTo>
                  <a:pt x="0" y="0"/>
                </a:lnTo>
                <a:close/>
              </a:path>
            </a:pathLst>
          </a:custGeom>
          <a:blipFill>
            <a:blip r:embed="rId27">
              <a:alphaModFix amt="6000"/>
              <a:extLst>
                <a:ext uri="{96DAC541-7B7A-43D3-8B79-37D633B846F1}">
                  <asvg:svgBlip xmlns:asvg="http://schemas.microsoft.com/office/drawing/2016/SVG/main" r:embed="rId28"/>
                </a:ext>
              </a:extLst>
            </a:blip>
            <a:stretch>
              <a:fillRect l="0" t="0" r="0" b="0"/>
            </a:stretch>
          </a:blipFill>
        </p:spPr>
      </p:sp>
      <p:sp>
        <p:nvSpPr>
          <p:cNvPr name="TextBox 19" id="19"/>
          <p:cNvSpPr txBox="true"/>
          <p:nvPr/>
        </p:nvSpPr>
        <p:spPr>
          <a:xfrm rot="0">
            <a:off x="144463" y="272597"/>
            <a:ext cx="17869314" cy="1216932"/>
          </a:xfrm>
          <a:prstGeom prst="rect">
            <a:avLst/>
          </a:prstGeom>
        </p:spPr>
        <p:txBody>
          <a:bodyPr anchor="t" rtlCol="false" tIns="0" lIns="0" bIns="0" rIns="0">
            <a:spAutoFit/>
          </a:bodyPr>
          <a:lstStyle/>
          <a:p>
            <a:pPr algn="ctr">
              <a:lnSpc>
                <a:spcPts val="8525"/>
              </a:lnSpc>
              <a:spcBef>
                <a:spcPct val="0"/>
              </a:spcBef>
            </a:pPr>
            <a:r>
              <a:rPr lang="en-US" b="true" sz="6089">
                <a:solidFill>
                  <a:srgbClr val="000000"/>
                </a:solidFill>
                <a:latin typeface="Cooper Hewitt Bold"/>
                <a:ea typeface="Cooper Hewitt Bold"/>
                <a:cs typeface="Cooper Hewitt Bold"/>
                <a:sym typeface="Cooper Hewitt Bold"/>
              </a:rPr>
              <a:t>Learning from the US Air Force’s Electric Fleet</a:t>
            </a:r>
          </a:p>
        </p:txBody>
      </p:sp>
      <p:sp>
        <p:nvSpPr>
          <p:cNvPr name="TextBox 20" id="20"/>
          <p:cNvSpPr txBox="true"/>
          <p:nvPr/>
        </p:nvSpPr>
        <p:spPr>
          <a:xfrm rot="0">
            <a:off x="44607" y="1761439"/>
            <a:ext cx="18323082" cy="1935290"/>
          </a:xfrm>
          <a:prstGeom prst="rect">
            <a:avLst/>
          </a:prstGeom>
        </p:spPr>
        <p:txBody>
          <a:bodyPr anchor="t" rtlCol="false" tIns="0" lIns="0" bIns="0" rIns="0">
            <a:spAutoFit/>
          </a:bodyPr>
          <a:lstStyle/>
          <a:p>
            <a:pPr algn="ctr">
              <a:lnSpc>
                <a:spcPts val="8130"/>
              </a:lnSpc>
            </a:pPr>
            <a:r>
              <a:rPr lang="en-US" sz="5807">
                <a:solidFill>
                  <a:srgbClr val="000000"/>
                </a:solidFill>
                <a:latin typeface="Canva Sans"/>
                <a:ea typeface="Canva Sans"/>
                <a:cs typeface="Canva Sans"/>
                <a:sym typeface="Canva Sans"/>
              </a:rPr>
              <a:t>11am</a:t>
            </a:r>
            <a:r>
              <a:rPr lang="en-US" sz="5807" b="true">
                <a:solidFill>
                  <a:srgbClr val="000000"/>
                </a:solidFill>
                <a:latin typeface="Canva Sans Bold"/>
                <a:ea typeface="Canva Sans Bold"/>
                <a:cs typeface="Canva Sans Bold"/>
                <a:sym typeface="Canva Sans Bold"/>
              </a:rPr>
              <a:t> - </a:t>
            </a:r>
            <a:r>
              <a:rPr lang="en-US" sz="5807">
                <a:solidFill>
                  <a:srgbClr val="000000"/>
                </a:solidFill>
                <a:latin typeface="Canva Sans"/>
                <a:ea typeface="Canva Sans"/>
                <a:cs typeface="Canva Sans"/>
                <a:sym typeface="Canva Sans"/>
              </a:rPr>
              <a:t>Hall of Ideas: Room F</a:t>
            </a:r>
            <a:r>
              <a:rPr lang="en-US" sz="5807" b="true">
                <a:solidFill>
                  <a:srgbClr val="000000"/>
                </a:solidFill>
                <a:latin typeface="Canva Sans Bold"/>
                <a:ea typeface="Canva Sans Bold"/>
                <a:cs typeface="Canva Sans Bold"/>
                <a:sym typeface="Canva Sans Bold"/>
              </a:rPr>
              <a:t>:</a:t>
            </a:r>
          </a:p>
          <a:p>
            <a:pPr algn="ctr">
              <a:lnSpc>
                <a:spcPts val="7430"/>
              </a:lnSpc>
              <a:spcBef>
                <a:spcPct val="0"/>
              </a:spcBef>
            </a:pPr>
            <a:r>
              <a:rPr lang="en-US" b="true" sz="5307">
                <a:solidFill>
                  <a:srgbClr val="215EF8"/>
                </a:solidFill>
                <a:latin typeface="Canva Sans Bold"/>
                <a:ea typeface="Canva Sans Bold"/>
                <a:cs typeface="Canva Sans Bold"/>
                <a:sym typeface="Canva Sans Bold"/>
              </a:rPr>
              <a:t>Mike Basarich, </a:t>
            </a:r>
            <a:r>
              <a:rPr lang="en-US" sz="5307">
                <a:solidFill>
                  <a:srgbClr val="215EF8"/>
                </a:solidFill>
                <a:latin typeface="Canva Sans"/>
                <a:ea typeface="Canva Sans"/>
                <a:cs typeface="Canva Sans"/>
                <a:sym typeface="Canva Sans"/>
              </a:rPr>
              <a:t>CEO and Co-Founder of Fleet Cycles Inc.</a:t>
            </a:r>
          </a:p>
        </p:txBody>
      </p:sp>
      <p:sp>
        <p:nvSpPr>
          <p:cNvPr name="TextBox 21" id="21"/>
          <p:cNvSpPr txBox="true"/>
          <p:nvPr/>
        </p:nvSpPr>
        <p:spPr>
          <a:xfrm rot="0">
            <a:off x="297493" y="4226745"/>
            <a:ext cx="17817309" cy="5300606"/>
          </a:xfrm>
          <a:prstGeom prst="rect">
            <a:avLst/>
          </a:prstGeom>
        </p:spPr>
        <p:txBody>
          <a:bodyPr anchor="t" rtlCol="false" tIns="0" lIns="0" bIns="0" rIns="0">
            <a:spAutoFit/>
          </a:bodyPr>
          <a:lstStyle/>
          <a:p>
            <a:pPr algn="l">
              <a:lnSpc>
                <a:spcPts val="6040"/>
              </a:lnSpc>
              <a:spcBef>
                <a:spcPct val="0"/>
              </a:spcBef>
            </a:pPr>
            <a:r>
              <a:rPr lang="en-US" sz="4314">
                <a:solidFill>
                  <a:srgbClr val="000000"/>
                </a:solidFill>
                <a:latin typeface="Canva Sans"/>
                <a:ea typeface="Canva Sans"/>
                <a:cs typeface="Canva Sans"/>
                <a:sym typeface="Canva Sans"/>
              </a:rPr>
              <a:t>What can we learn from the US Air Force’s Electric Cargo Bike Integration? Topics include the Military’s need for agile, cost-effective, low-maintenance, easily deploy-able, energy-efficient transportation, the case studies done on the deployment of fleet cycles in base operations, the benefits, cost savings, challenges, and future market forecasts. This exciting presentation will include field trials, video footage, and live displays!</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891485"/>
            <a:ext cx="18288000" cy="8395515"/>
            <a:chOff x="0" y="0"/>
            <a:chExt cx="4816593" cy="2211164"/>
          </a:xfrm>
        </p:grpSpPr>
        <p:sp>
          <p:nvSpPr>
            <p:cNvPr name="Freeform 3" id="3"/>
            <p:cNvSpPr/>
            <p:nvPr/>
          </p:nvSpPr>
          <p:spPr>
            <a:xfrm flipH="false" flipV="false" rot="0">
              <a:off x="0" y="0"/>
              <a:ext cx="4816592" cy="2211164"/>
            </a:xfrm>
            <a:custGeom>
              <a:avLst/>
              <a:gdLst/>
              <a:ahLst/>
              <a:cxnLst/>
              <a:rect r="r" b="b" t="t" l="l"/>
              <a:pathLst>
                <a:path h="2211164" w="4816592">
                  <a:moveTo>
                    <a:pt x="0" y="0"/>
                  </a:moveTo>
                  <a:lnTo>
                    <a:pt x="4816592" y="0"/>
                  </a:lnTo>
                  <a:lnTo>
                    <a:pt x="4816592" y="2211164"/>
                  </a:lnTo>
                  <a:lnTo>
                    <a:pt x="0" y="2211164"/>
                  </a:lnTo>
                  <a:close/>
                </a:path>
              </a:pathLst>
            </a:custGeom>
            <a:solidFill>
              <a:srgbClr val="FFFFFF"/>
            </a:solidFill>
          </p:spPr>
        </p:sp>
        <p:sp>
          <p:nvSpPr>
            <p:cNvPr name="TextBox 4" id="4"/>
            <p:cNvSpPr txBox="true"/>
            <p:nvPr/>
          </p:nvSpPr>
          <p:spPr>
            <a:xfrm>
              <a:off x="0" y="-38100"/>
              <a:ext cx="4816593" cy="2249264"/>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5118275" y="5181490"/>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6000"/>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0027002" y="2755207"/>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6000"/>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14471469" y="4792346"/>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6000"/>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1171982" y="27784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6000"/>
              <a:extLst>
                <a:ext uri="{96DAC541-7B7A-43D3-8B79-37D633B846F1}">
                  <asvg:svgBlip xmlns:asvg="http://schemas.microsoft.com/office/drawing/2016/SVG/main" r:embed="rId9"/>
                </a:ext>
              </a:extLst>
            </a:blip>
            <a:stretch>
              <a:fillRect l="0" t="0" r="0" b="0"/>
            </a:stretch>
          </a:blipFill>
        </p:spPr>
      </p:sp>
      <p:sp>
        <p:nvSpPr>
          <p:cNvPr name="Freeform 9" id="9"/>
          <p:cNvSpPr/>
          <p:nvPr/>
        </p:nvSpPr>
        <p:spPr>
          <a:xfrm flipH="false" flipV="false" rot="0">
            <a:off x="14941223" y="2016223"/>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6000"/>
              <a:extLst>
                <a:ext uri="{96DAC541-7B7A-43D3-8B79-37D633B846F1}">
                  <asvg:svgBlip xmlns:asvg="http://schemas.microsoft.com/office/drawing/2016/SVG/main" r:embed="rId11"/>
                </a:ext>
              </a:extLst>
            </a:blip>
            <a:stretch>
              <a:fillRect l="0" t="0" r="0" b="0"/>
            </a:stretch>
          </a:blipFill>
        </p:spPr>
      </p:sp>
      <p:sp>
        <p:nvSpPr>
          <p:cNvPr name="Freeform 10" id="10"/>
          <p:cNvSpPr/>
          <p:nvPr/>
        </p:nvSpPr>
        <p:spPr>
          <a:xfrm flipH="false" flipV="false" rot="0">
            <a:off x="0" y="2016223"/>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6000"/>
              <a:extLst>
                <a:ext uri="{96DAC541-7B7A-43D3-8B79-37D633B846F1}">
                  <asvg:svgBlip xmlns:asvg="http://schemas.microsoft.com/office/drawing/2016/SVG/main" r:embed="rId13"/>
                </a:ext>
              </a:extLst>
            </a:blip>
            <a:stretch>
              <a:fillRect l="0" t="0" r="0" b="0"/>
            </a:stretch>
          </a:blipFill>
        </p:spPr>
      </p:sp>
      <p:sp>
        <p:nvSpPr>
          <p:cNvPr name="Freeform 11" id="11"/>
          <p:cNvSpPr/>
          <p:nvPr/>
        </p:nvSpPr>
        <p:spPr>
          <a:xfrm flipH="false" flipV="false" rot="0">
            <a:off x="6753246" y="2390047"/>
            <a:ext cx="3273756" cy="2189324"/>
          </a:xfrm>
          <a:custGeom>
            <a:avLst/>
            <a:gdLst/>
            <a:ahLst/>
            <a:cxnLst/>
            <a:rect r="r" b="b" t="t" l="l"/>
            <a:pathLst>
              <a:path h="2189324" w="3273756">
                <a:moveTo>
                  <a:pt x="0" y="0"/>
                </a:moveTo>
                <a:lnTo>
                  <a:pt x="3273756" y="0"/>
                </a:lnTo>
                <a:lnTo>
                  <a:pt x="3273756" y="2189324"/>
                </a:lnTo>
                <a:lnTo>
                  <a:pt x="0" y="2189324"/>
                </a:lnTo>
                <a:lnTo>
                  <a:pt x="0" y="0"/>
                </a:lnTo>
                <a:close/>
              </a:path>
            </a:pathLst>
          </a:custGeom>
          <a:blipFill>
            <a:blip r:embed="rId14">
              <a:alphaModFix amt="6000"/>
              <a:extLst>
                <a:ext uri="{96DAC541-7B7A-43D3-8B79-37D633B846F1}">
                  <asvg:svgBlip xmlns:asvg="http://schemas.microsoft.com/office/drawing/2016/SVG/main" r:embed="rId15"/>
                </a:ext>
              </a:extLst>
            </a:blip>
            <a:stretch>
              <a:fillRect l="0" t="0" r="0" b="0"/>
            </a:stretch>
          </a:blipFill>
        </p:spPr>
      </p:sp>
      <p:sp>
        <p:nvSpPr>
          <p:cNvPr name="Freeform 12" id="12"/>
          <p:cNvSpPr/>
          <p:nvPr/>
        </p:nvSpPr>
        <p:spPr>
          <a:xfrm flipH="false" flipV="false" rot="0">
            <a:off x="13844894" y="7383331"/>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6000"/>
            </a:blip>
            <a:stretch>
              <a:fillRect l="0" t="0" r="0" b="0"/>
            </a:stretch>
          </a:blipFill>
        </p:spPr>
      </p:sp>
      <p:sp>
        <p:nvSpPr>
          <p:cNvPr name="Freeform 13" id="13"/>
          <p:cNvSpPr/>
          <p:nvPr/>
        </p:nvSpPr>
        <p:spPr>
          <a:xfrm flipH="false" flipV="false" rot="0">
            <a:off x="472958" y="6318181"/>
            <a:ext cx="3363190" cy="1193932"/>
          </a:xfrm>
          <a:custGeom>
            <a:avLst/>
            <a:gdLst/>
            <a:ahLst/>
            <a:cxnLst/>
            <a:rect r="r" b="b" t="t" l="l"/>
            <a:pathLst>
              <a:path h="1193932" w="3363190">
                <a:moveTo>
                  <a:pt x="0" y="0"/>
                </a:moveTo>
                <a:lnTo>
                  <a:pt x="3363189" y="0"/>
                </a:lnTo>
                <a:lnTo>
                  <a:pt x="3363189" y="1193933"/>
                </a:lnTo>
                <a:lnTo>
                  <a:pt x="0" y="1193933"/>
                </a:lnTo>
                <a:lnTo>
                  <a:pt x="0" y="0"/>
                </a:lnTo>
                <a:close/>
              </a:path>
            </a:pathLst>
          </a:custGeom>
          <a:blipFill>
            <a:blip r:embed="rId17">
              <a:alphaModFix amt="6000"/>
              <a:extLst>
                <a:ext uri="{96DAC541-7B7A-43D3-8B79-37D633B846F1}">
                  <asvg:svgBlip xmlns:asvg="http://schemas.microsoft.com/office/drawing/2016/SVG/main" r:embed="rId18"/>
                </a:ext>
              </a:extLst>
            </a:blip>
            <a:stretch>
              <a:fillRect l="0" t="0" r="0" b="0"/>
            </a:stretch>
          </a:blipFill>
        </p:spPr>
      </p:sp>
      <p:sp>
        <p:nvSpPr>
          <p:cNvPr name="Freeform 14" id="14"/>
          <p:cNvSpPr/>
          <p:nvPr/>
        </p:nvSpPr>
        <p:spPr>
          <a:xfrm flipH="false" flipV="false" rot="0">
            <a:off x="16401569" y="6663764"/>
            <a:ext cx="1612207" cy="1814017"/>
          </a:xfrm>
          <a:custGeom>
            <a:avLst/>
            <a:gdLst/>
            <a:ahLst/>
            <a:cxnLst/>
            <a:rect r="r" b="b" t="t" l="l"/>
            <a:pathLst>
              <a:path h="1814017" w="1612207">
                <a:moveTo>
                  <a:pt x="0" y="0"/>
                </a:moveTo>
                <a:lnTo>
                  <a:pt x="1612208" y="0"/>
                </a:lnTo>
                <a:lnTo>
                  <a:pt x="1612208" y="1814017"/>
                </a:lnTo>
                <a:lnTo>
                  <a:pt x="0" y="1814017"/>
                </a:lnTo>
                <a:lnTo>
                  <a:pt x="0" y="0"/>
                </a:lnTo>
                <a:close/>
              </a:path>
            </a:pathLst>
          </a:custGeom>
          <a:blipFill>
            <a:blip r:embed="rId19">
              <a:alphaModFix amt="6000"/>
              <a:extLst>
                <a:ext uri="{96DAC541-7B7A-43D3-8B79-37D633B846F1}">
                  <asvg:svgBlip xmlns:asvg="http://schemas.microsoft.com/office/drawing/2016/SVG/main" r:embed="rId20"/>
                </a:ext>
              </a:extLst>
            </a:blip>
            <a:stretch>
              <a:fillRect l="0" t="0" r="0" b="0"/>
            </a:stretch>
          </a:blipFill>
        </p:spPr>
      </p:sp>
      <p:sp>
        <p:nvSpPr>
          <p:cNvPr name="Freeform 15" id="15"/>
          <p:cNvSpPr/>
          <p:nvPr/>
        </p:nvSpPr>
        <p:spPr>
          <a:xfrm flipH="false" flipV="false" rot="0">
            <a:off x="5372873" y="8221101"/>
            <a:ext cx="1758264" cy="1494525"/>
          </a:xfrm>
          <a:custGeom>
            <a:avLst/>
            <a:gdLst/>
            <a:ahLst/>
            <a:cxnLst/>
            <a:rect r="r" b="b" t="t" l="l"/>
            <a:pathLst>
              <a:path h="1494525" w="1758264">
                <a:moveTo>
                  <a:pt x="0" y="0"/>
                </a:moveTo>
                <a:lnTo>
                  <a:pt x="1758265" y="0"/>
                </a:lnTo>
                <a:lnTo>
                  <a:pt x="1758265" y="1494524"/>
                </a:lnTo>
                <a:lnTo>
                  <a:pt x="0" y="1494524"/>
                </a:lnTo>
                <a:lnTo>
                  <a:pt x="0" y="0"/>
                </a:lnTo>
                <a:close/>
              </a:path>
            </a:pathLst>
          </a:custGeom>
          <a:blipFill>
            <a:blip r:embed="rId21">
              <a:alphaModFix amt="6000"/>
              <a:extLst>
                <a:ext uri="{96DAC541-7B7A-43D3-8B79-37D633B846F1}">
                  <asvg:svgBlip xmlns:asvg="http://schemas.microsoft.com/office/drawing/2016/SVG/main" r:embed="rId22"/>
                </a:ext>
              </a:extLst>
            </a:blip>
            <a:stretch>
              <a:fillRect l="0" t="0" r="0" b="0"/>
            </a:stretch>
          </a:blipFill>
        </p:spPr>
      </p:sp>
      <p:sp>
        <p:nvSpPr>
          <p:cNvPr name="Freeform 16" id="16"/>
          <p:cNvSpPr/>
          <p:nvPr/>
        </p:nvSpPr>
        <p:spPr>
          <a:xfrm flipH="false" flipV="false" rot="0">
            <a:off x="10886569" y="5602940"/>
            <a:ext cx="2086911" cy="2305979"/>
          </a:xfrm>
          <a:custGeom>
            <a:avLst/>
            <a:gdLst/>
            <a:ahLst/>
            <a:cxnLst/>
            <a:rect r="r" b="b" t="t" l="l"/>
            <a:pathLst>
              <a:path h="2305979" w="2086911">
                <a:moveTo>
                  <a:pt x="0" y="0"/>
                </a:moveTo>
                <a:lnTo>
                  <a:pt x="2086911" y="0"/>
                </a:lnTo>
                <a:lnTo>
                  <a:pt x="2086911" y="2305979"/>
                </a:lnTo>
                <a:lnTo>
                  <a:pt x="0" y="2305979"/>
                </a:lnTo>
                <a:lnTo>
                  <a:pt x="0" y="0"/>
                </a:lnTo>
                <a:close/>
              </a:path>
            </a:pathLst>
          </a:custGeom>
          <a:blipFill>
            <a:blip r:embed="rId23">
              <a:alphaModFix amt="6000"/>
              <a:extLst>
                <a:ext uri="{96DAC541-7B7A-43D3-8B79-37D633B846F1}">
                  <asvg:svgBlip xmlns:asvg="http://schemas.microsoft.com/office/drawing/2016/SVG/main" r:embed="rId24"/>
                </a:ext>
              </a:extLst>
            </a:blip>
            <a:stretch>
              <a:fillRect l="0" t="0" r="0" b="0"/>
            </a:stretch>
          </a:blipFill>
        </p:spPr>
      </p:sp>
      <p:sp>
        <p:nvSpPr>
          <p:cNvPr name="Freeform 17" id="17"/>
          <p:cNvSpPr/>
          <p:nvPr/>
        </p:nvSpPr>
        <p:spPr>
          <a:xfrm flipH="false" flipV="false" rot="0">
            <a:off x="8892306" y="8221101"/>
            <a:ext cx="4211370" cy="1900381"/>
          </a:xfrm>
          <a:custGeom>
            <a:avLst/>
            <a:gdLst/>
            <a:ahLst/>
            <a:cxnLst/>
            <a:rect r="r" b="b" t="t" l="l"/>
            <a:pathLst>
              <a:path h="1900381" w="4211370">
                <a:moveTo>
                  <a:pt x="0" y="0"/>
                </a:moveTo>
                <a:lnTo>
                  <a:pt x="4211370" y="0"/>
                </a:lnTo>
                <a:lnTo>
                  <a:pt x="4211370" y="1900380"/>
                </a:lnTo>
                <a:lnTo>
                  <a:pt x="0" y="1900380"/>
                </a:lnTo>
                <a:lnTo>
                  <a:pt x="0" y="0"/>
                </a:lnTo>
                <a:close/>
              </a:path>
            </a:pathLst>
          </a:custGeom>
          <a:blipFill>
            <a:blip r:embed="rId25">
              <a:alphaModFix amt="6000"/>
              <a:extLst>
                <a:ext uri="{96DAC541-7B7A-43D3-8B79-37D633B846F1}">
                  <asvg:svgBlip xmlns:asvg="http://schemas.microsoft.com/office/drawing/2016/SVG/main" r:embed="rId26"/>
                </a:ext>
              </a:extLst>
            </a:blip>
            <a:stretch>
              <a:fillRect l="0" t="0" r="0" b="0"/>
            </a:stretch>
          </a:blipFill>
        </p:spPr>
      </p:sp>
      <p:sp>
        <p:nvSpPr>
          <p:cNvPr name="Freeform 18" id="18"/>
          <p:cNvSpPr/>
          <p:nvPr/>
        </p:nvSpPr>
        <p:spPr>
          <a:xfrm flipH="false" flipV="false" rot="0">
            <a:off x="1952533" y="7908919"/>
            <a:ext cx="1995875" cy="1995875"/>
          </a:xfrm>
          <a:custGeom>
            <a:avLst/>
            <a:gdLst/>
            <a:ahLst/>
            <a:cxnLst/>
            <a:rect r="r" b="b" t="t" l="l"/>
            <a:pathLst>
              <a:path h="1995875" w="1995875">
                <a:moveTo>
                  <a:pt x="0" y="0"/>
                </a:moveTo>
                <a:lnTo>
                  <a:pt x="1995875" y="0"/>
                </a:lnTo>
                <a:lnTo>
                  <a:pt x="1995875" y="1995875"/>
                </a:lnTo>
                <a:lnTo>
                  <a:pt x="0" y="1995875"/>
                </a:lnTo>
                <a:lnTo>
                  <a:pt x="0" y="0"/>
                </a:lnTo>
                <a:close/>
              </a:path>
            </a:pathLst>
          </a:custGeom>
          <a:blipFill>
            <a:blip r:embed="rId27">
              <a:alphaModFix amt="6000"/>
              <a:extLst>
                <a:ext uri="{96DAC541-7B7A-43D3-8B79-37D633B846F1}">
                  <asvg:svgBlip xmlns:asvg="http://schemas.microsoft.com/office/drawing/2016/SVG/main" r:embed="rId28"/>
                </a:ext>
              </a:extLst>
            </a:blip>
            <a:stretch>
              <a:fillRect l="0" t="0" r="0" b="0"/>
            </a:stretch>
          </a:blipFill>
        </p:spPr>
      </p:sp>
      <p:sp>
        <p:nvSpPr>
          <p:cNvPr name="TextBox 19" id="19"/>
          <p:cNvSpPr txBox="true"/>
          <p:nvPr/>
        </p:nvSpPr>
        <p:spPr>
          <a:xfrm rot="0">
            <a:off x="180785" y="126549"/>
            <a:ext cx="17832991" cy="1164861"/>
          </a:xfrm>
          <a:prstGeom prst="rect">
            <a:avLst/>
          </a:prstGeom>
        </p:spPr>
        <p:txBody>
          <a:bodyPr anchor="t" rtlCol="false" tIns="0" lIns="0" bIns="0" rIns="0">
            <a:spAutoFit/>
          </a:bodyPr>
          <a:lstStyle/>
          <a:p>
            <a:pPr algn="ctr">
              <a:lnSpc>
                <a:spcPts val="8245"/>
              </a:lnSpc>
              <a:spcBef>
                <a:spcPct val="0"/>
              </a:spcBef>
            </a:pPr>
            <a:r>
              <a:rPr lang="en-US" b="true" sz="5889">
                <a:solidFill>
                  <a:srgbClr val="000000"/>
                </a:solidFill>
                <a:latin typeface="Cooper Hewitt Bold"/>
                <a:ea typeface="Cooper Hewitt Bold"/>
                <a:cs typeface="Cooper Hewitt Bold"/>
                <a:sym typeface="Cooper Hewitt Bold"/>
              </a:rPr>
              <a:t>Expanding EV charging across spaces</a:t>
            </a:r>
          </a:p>
        </p:txBody>
      </p:sp>
      <p:sp>
        <p:nvSpPr>
          <p:cNvPr name="TextBox 20" id="20"/>
          <p:cNvSpPr txBox="true"/>
          <p:nvPr/>
        </p:nvSpPr>
        <p:spPr>
          <a:xfrm rot="0">
            <a:off x="93019" y="4966152"/>
            <a:ext cx="18034369" cy="5039410"/>
          </a:xfrm>
          <a:prstGeom prst="rect">
            <a:avLst/>
          </a:prstGeom>
        </p:spPr>
        <p:txBody>
          <a:bodyPr anchor="t" rtlCol="false" tIns="0" lIns="0" bIns="0" rIns="0">
            <a:spAutoFit/>
          </a:bodyPr>
          <a:lstStyle/>
          <a:p>
            <a:pPr algn="l">
              <a:lnSpc>
                <a:spcPts val="5737"/>
              </a:lnSpc>
              <a:spcBef>
                <a:spcPct val="0"/>
              </a:spcBef>
            </a:pPr>
            <a:r>
              <a:rPr lang="en-US" sz="4098">
                <a:solidFill>
                  <a:srgbClr val="000000"/>
                </a:solidFill>
                <a:latin typeface="Canva Sans"/>
                <a:ea typeface="Canva Sans"/>
                <a:cs typeface="Canva Sans"/>
                <a:sym typeface="Canva Sans"/>
              </a:rPr>
              <a:t>Explore the key elements of expanding electric vehicle charging access across three critical settings: </a:t>
            </a:r>
            <a:r>
              <a:rPr lang="en-US" sz="4098" i="true">
                <a:solidFill>
                  <a:srgbClr val="000000"/>
                </a:solidFill>
                <a:latin typeface="Canva Sans Italics"/>
                <a:ea typeface="Canva Sans Italics"/>
                <a:cs typeface="Canva Sans Italics"/>
                <a:sym typeface="Canva Sans Italics"/>
              </a:rPr>
              <a:t>workplaces</a:t>
            </a:r>
            <a:r>
              <a:rPr lang="en-US" sz="4098">
                <a:solidFill>
                  <a:srgbClr val="000000"/>
                </a:solidFill>
                <a:latin typeface="Canva Sans"/>
                <a:ea typeface="Canva Sans"/>
                <a:cs typeface="Canva Sans"/>
                <a:sym typeface="Canva Sans"/>
              </a:rPr>
              <a:t>, </a:t>
            </a:r>
            <a:r>
              <a:rPr lang="en-US" sz="4098" i="true">
                <a:solidFill>
                  <a:srgbClr val="000000"/>
                </a:solidFill>
                <a:latin typeface="Canva Sans Italics"/>
                <a:ea typeface="Canva Sans Italics"/>
                <a:cs typeface="Canva Sans Italics"/>
                <a:sym typeface="Canva Sans Italics"/>
              </a:rPr>
              <a:t>multifamily units</a:t>
            </a:r>
            <a:r>
              <a:rPr lang="en-US" sz="4098">
                <a:solidFill>
                  <a:srgbClr val="000000"/>
                </a:solidFill>
                <a:latin typeface="Canva Sans"/>
                <a:ea typeface="Canva Sans"/>
                <a:cs typeface="Canva Sans"/>
                <a:sym typeface="Canva Sans"/>
              </a:rPr>
              <a:t>, and </a:t>
            </a:r>
            <a:r>
              <a:rPr lang="en-US" sz="4098" i="true">
                <a:solidFill>
                  <a:srgbClr val="000000"/>
                </a:solidFill>
                <a:latin typeface="Canva Sans Italics"/>
                <a:ea typeface="Canva Sans Italics"/>
                <a:cs typeface="Canva Sans Italics"/>
                <a:sym typeface="Canva Sans Italics"/>
              </a:rPr>
              <a:t>public spaces</a:t>
            </a:r>
            <a:r>
              <a:rPr lang="en-US" sz="4098">
                <a:solidFill>
                  <a:srgbClr val="000000"/>
                </a:solidFill>
                <a:latin typeface="Canva Sans"/>
                <a:ea typeface="Canva Sans"/>
                <a:cs typeface="Canva Sans"/>
                <a:sym typeface="Canva Sans"/>
              </a:rPr>
              <a:t>. This presentation unearths the challenges of each and covers practical solutions for growing EV charging access. By the end of the session, participants will understand the unique needs, opportunities, and policies that drive successful charging deployment across these different environments.</a:t>
            </a:r>
          </a:p>
        </p:txBody>
      </p:sp>
      <p:sp>
        <p:nvSpPr>
          <p:cNvPr name="TextBox 21" id="21"/>
          <p:cNvSpPr txBox="true"/>
          <p:nvPr/>
        </p:nvSpPr>
        <p:spPr>
          <a:xfrm rot="0">
            <a:off x="0" y="1883498"/>
            <a:ext cx="18127388" cy="2858886"/>
          </a:xfrm>
          <a:prstGeom prst="rect">
            <a:avLst/>
          </a:prstGeom>
        </p:spPr>
        <p:txBody>
          <a:bodyPr anchor="t" rtlCol="false" tIns="0" lIns="0" bIns="0" rIns="0">
            <a:spAutoFit/>
          </a:bodyPr>
          <a:lstStyle/>
          <a:p>
            <a:pPr algn="ctr">
              <a:lnSpc>
                <a:spcPts val="8288"/>
              </a:lnSpc>
            </a:pPr>
            <a:r>
              <a:rPr lang="en-US" sz="5920">
                <a:solidFill>
                  <a:srgbClr val="000000"/>
                </a:solidFill>
                <a:latin typeface="Canva Sans"/>
                <a:ea typeface="Canva Sans"/>
                <a:cs typeface="Canva Sans"/>
                <a:sym typeface="Canva Sans"/>
              </a:rPr>
              <a:t>11 am</a:t>
            </a:r>
            <a:r>
              <a:rPr lang="en-US" sz="5920" b="true">
                <a:solidFill>
                  <a:srgbClr val="000000"/>
                </a:solidFill>
                <a:latin typeface="Canva Sans Bold"/>
                <a:ea typeface="Canva Sans Bold"/>
                <a:cs typeface="Canva Sans Bold"/>
                <a:sym typeface="Canva Sans Bold"/>
              </a:rPr>
              <a:t> - </a:t>
            </a:r>
            <a:r>
              <a:rPr lang="en-US" sz="5920">
                <a:solidFill>
                  <a:srgbClr val="000000"/>
                </a:solidFill>
                <a:latin typeface="Canva Sans"/>
                <a:ea typeface="Canva Sans"/>
                <a:cs typeface="Canva Sans"/>
                <a:sym typeface="Canva Sans"/>
              </a:rPr>
              <a:t>Hall of Ideas: Room G</a:t>
            </a:r>
            <a:r>
              <a:rPr lang="en-US" sz="5920" b="true">
                <a:solidFill>
                  <a:srgbClr val="000000"/>
                </a:solidFill>
                <a:latin typeface="Canva Sans Bold"/>
                <a:ea typeface="Canva Sans Bold"/>
                <a:cs typeface="Canva Sans Bold"/>
                <a:sym typeface="Canva Sans Bold"/>
              </a:rPr>
              <a:t>:</a:t>
            </a:r>
          </a:p>
          <a:p>
            <a:pPr algn="ctr">
              <a:lnSpc>
                <a:spcPts val="7308"/>
              </a:lnSpc>
              <a:spcBef>
                <a:spcPct val="0"/>
              </a:spcBef>
            </a:pPr>
            <a:r>
              <a:rPr lang="en-US" b="true" sz="5220">
                <a:solidFill>
                  <a:srgbClr val="215EF8"/>
                </a:solidFill>
                <a:latin typeface="Canva Sans Bold"/>
                <a:ea typeface="Canva Sans Bold"/>
                <a:cs typeface="Canva Sans Bold"/>
                <a:sym typeface="Canva Sans Bold"/>
              </a:rPr>
              <a:t>Brandt Hertenstein,</a:t>
            </a:r>
            <a:r>
              <a:rPr lang="en-US" sz="5220">
                <a:solidFill>
                  <a:srgbClr val="215EF8"/>
                </a:solidFill>
                <a:latin typeface="Canva Sans"/>
                <a:ea typeface="Canva Sans"/>
                <a:cs typeface="Canva Sans"/>
                <a:sym typeface="Canva Sans"/>
              </a:rPr>
              <a:t> Program Manager at the Electrification Coalition</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269284"/>
            <a:ext cx="18288000" cy="6504030"/>
            <a:chOff x="0" y="0"/>
            <a:chExt cx="4816593" cy="1712996"/>
          </a:xfrm>
        </p:grpSpPr>
        <p:sp>
          <p:nvSpPr>
            <p:cNvPr name="Freeform 3" id="3"/>
            <p:cNvSpPr/>
            <p:nvPr/>
          </p:nvSpPr>
          <p:spPr>
            <a:xfrm flipH="false" flipV="false" rot="0">
              <a:off x="0" y="0"/>
              <a:ext cx="4816592" cy="1712996"/>
            </a:xfrm>
            <a:custGeom>
              <a:avLst/>
              <a:gdLst/>
              <a:ahLst/>
              <a:cxnLst/>
              <a:rect r="r" b="b" t="t" l="l"/>
              <a:pathLst>
                <a:path h="1712996" w="4816592">
                  <a:moveTo>
                    <a:pt x="0" y="0"/>
                  </a:moveTo>
                  <a:lnTo>
                    <a:pt x="4816592" y="0"/>
                  </a:lnTo>
                  <a:lnTo>
                    <a:pt x="4816592" y="1712996"/>
                  </a:lnTo>
                  <a:lnTo>
                    <a:pt x="0" y="1712996"/>
                  </a:lnTo>
                  <a:close/>
                </a:path>
              </a:pathLst>
            </a:custGeom>
            <a:solidFill>
              <a:srgbClr val="215EF8">
                <a:alpha val="85882"/>
              </a:srgbClr>
            </a:solidFill>
          </p:spPr>
        </p:sp>
        <p:sp>
          <p:nvSpPr>
            <p:cNvPr name="TextBox 4" id="4"/>
            <p:cNvSpPr txBox="true"/>
            <p:nvPr/>
          </p:nvSpPr>
          <p:spPr>
            <a:xfrm>
              <a:off x="0" y="-38100"/>
              <a:ext cx="4816593" cy="1751096"/>
            </a:xfrm>
            <a:prstGeom prst="rect">
              <a:avLst/>
            </a:prstGeom>
          </p:spPr>
          <p:txBody>
            <a:bodyPr anchor="ctr" rtlCol="false" tIns="50800" lIns="50800" bIns="50800" rIns="50800"/>
            <a:lstStyle/>
            <a:p>
              <a:pPr algn="ctr">
                <a:lnSpc>
                  <a:spcPts val="2659"/>
                </a:lnSpc>
                <a:spcBef>
                  <a:spcPct val="0"/>
                </a:spcBef>
              </a:pPr>
            </a:p>
          </p:txBody>
        </p:sp>
      </p:grpSp>
      <p:grpSp>
        <p:nvGrpSpPr>
          <p:cNvPr name="Group 5" id="5"/>
          <p:cNvGrpSpPr/>
          <p:nvPr/>
        </p:nvGrpSpPr>
        <p:grpSpPr>
          <a:xfrm rot="0">
            <a:off x="0" y="7773314"/>
            <a:ext cx="18288000" cy="2513686"/>
            <a:chOff x="0" y="0"/>
            <a:chExt cx="4816593" cy="662041"/>
          </a:xfrm>
        </p:grpSpPr>
        <p:sp>
          <p:nvSpPr>
            <p:cNvPr name="Freeform 6" id="6"/>
            <p:cNvSpPr/>
            <p:nvPr/>
          </p:nvSpPr>
          <p:spPr>
            <a:xfrm flipH="false" flipV="false" rot="0">
              <a:off x="0" y="0"/>
              <a:ext cx="4816592" cy="662041"/>
            </a:xfrm>
            <a:custGeom>
              <a:avLst/>
              <a:gdLst/>
              <a:ahLst/>
              <a:cxnLst/>
              <a:rect r="r" b="b" t="t" l="l"/>
              <a:pathLst>
                <a:path h="662041" w="4816592">
                  <a:moveTo>
                    <a:pt x="0" y="0"/>
                  </a:moveTo>
                  <a:lnTo>
                    <a:pt x="4816592" y="0"/>
                  </a:lnTo>
                  <a:lnTo>
                    <a:pt x="4816592" y="662041"/>
                  </a:lnTo>
                  <a:lnTo>
                    <a:pt x="0" y="662041"/>
                  </a:lnTo>
                  <a:close/>
                </a:path>
              </a:pathLst>
            </a:custGeom>
            <a:solidFill>
              <a:srgbClr val="FFFFFF"/>
            </a:solidFill>
          </p:spPr>
        </p:sp>
        <p:sp>
          <p:nvSpPr>
            <p:cNvPr name="TextBox 7" id="7"/>
            <p:cNvSpPr txBox="true"/>
            <p:nvPr/>
          </p:nvSpPr>
          <p:spPr>
            <a:xfrm>
              <a:off x="0" y="-38100"/>
              <a:ext cx="4816593" cy="700141"/>
            </a:xfrm>
            <a:prstGeom prst="rect">
              <a:avLst/>
            </a:prstGeom>
          </p:spPr>
          <p:txBody>
            <a:bodyPr anchor="ctr" rtlCol="false" tIns="50800" lIns="50800" bIns="50800" rIns="50800"/>
            <a:lstStyle/>
            <a:p>
              <a:pPr algn="ctr">
                <a:lnSpc>
                  <a:spcPts val="2659"/>
                </a:lnSpc>
              </a:pPr>
            </a:p>
          </p:txBody>
        </p:sp>
      </p:grpSp>
      <p:sp>
        <p:nvSpPr>
          <p:cNvPr name="Freeform 8" id="8"/>
          <p:cNvSpPr/>
          <p:nvPr/>
        </p:nvSpPr>
        <p:spPr>
          <a:xfrm flipH="false" flipV="false" rot="0">
            <a:off x="5812784" y="4871471"/>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31999"/>
              <a:extLst>
                <a:ext uri="{96DAC541-7B7A-43D3-8B79-37D633B846F1}">
                  <asvg:svgBlip xmlns:asvg="http://schemas.microsoft.com/office/drawing/2016/SVG/main" r:embed="rId3"/>
                </a:ext>
              </a:extLst>
            </a:blip>
            <a:stretch>
              <a:fillRect l="0" t="0" r="0" b="0"/>
            </a:stretch>
          </a:blipFill>
        </p:spPr>
      </p:sp>
      <p:sp>
        <p:nvSpPr>
          <p:cNvPr name="Freeform 9" id="9"/>
          <p:cNvSpPr/>
          <p:nvPr/>
        </p:nvSpPr>
        <p:spPr>
          <a:xfrm flipH="false" flipV="false" rot="0">
            <a:off x="10027002" y="2133006"/>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31999"/>
              <a:extLst>
                <a:ext uri="{96DAC541-7B7A-43D3-8B79-37D633B846F1}">
                  <asvg:svgBlip xmlns:asvg="http://schemas.microsoft.com/office/drawing/2016/SVG/main" r:embed="rId5"/>
                </a:ext>
              </a:extLst>
            </a:blip>
            <a:stretch>
              <a:fillRect l="0" t="0" r="0" b="0"/>
            </a:stretch>
          </a:blipFill>
        </p:spPr>
      </p:sp>
      <p:sp>
        <p:nvSpPr>
          <p:cNvPr name="Freeform 10" id="10"/>
          <p:cNvSpPr/>
          <p:nvPr/>
        </p:nvSpPr>
        <p:spPr>
          <a:xfrm flipH="false" flipV="false" rot="0">
            <a:off x="14471469" y="4170145"/>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31999"/>
              <a:extLst>
                <a:ext uri="{96DAC541-7B7A-43D3-8B79-37D633B846F1}">
                  <asvg:svgBlip xmlns:asvg="http://schemas.microsoft.com/office/drawing/2016/SVG/main" r:embed="rId7"/>
                </a:ext>
              </a:extLst>
            </a:blip>
            <a:stretch>
              <a:fillRect l="0" t="0" r="0" b="0"/>
            </a:stretch>
          </a:blipFill>
        </p:spPr>
      </p:sp>
      <p:sp>
        <p:nvSpPr>
          <p:cNvPr name="Freeform 11" id="11"/>
          <p:cNvSpPr/>
          <p:nvPr/>
        </p:nvSpPr>
        <p:spPr>
          <a:xfrm flipH="false" flipV="false" rot="0">
            <a:off x="1171982" y="21562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31999"/>
              <a:extLst>
                <a:ext uri="{96DAC541-7B7A-43D3-8B79-37D633B846F1}">
                  <asvg:svgBlip xmlns:asvg="http://schemas.microsoft.com/office/drawing/2016/SVG/main" r:embed="rId9"/>
                </a:ext>
              </a:extLst>
            </a:blip>
            <a:stretch>
              <a:fillRect l="0" t="0" r="0" b="0"/>
            </a:stretch>
          </a:blipFill>
        </p:spPr>
      </p:sp>
      <p:sp>
        <p:nvSpPr>
          <p:cNvPr name="Freeform 12" id="12"/>
          <p:cNvSpPr/>
          <p:nvPr/>
        </p:nvSpPr>
        <p:spPr>
          <a:xfrm flipH="false" flipV="false" rot="0">
            <a:off x="14941223" y="1394022"/>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31999"/>
              <a:extLst>
                <a:ext uri="{96DAC541-7B7A-43D3-8B79-37D633B846F1}">
                  <asvg:svgBlip xmlns:asvg="http://schemas.microsoft.com/office/drawing/2016/SVG/main" r:embed="rId11"/>
                </a:ext>
              </a:extLst>
            </a:blip>
            <a:stretch>
              <a:fillRect l="0" t="0" r="0" b="0"/>
            </a:stretch>
          </a:blipFill>
        </p:spPr>
      </p:sp>
      <p:sp>
        <p:nvSpPr>
          <p:cNvPr name="Freeform 13" id="13"/>
          <p:cNvSpPr/>
          <p:nvPr/>
        </p:nvSpPr>
        <p:spPr>
          <a:xfrm flipH="false" flipV="false" rot="0">
            <a:off x="0" y="1394022"/>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31999"/>
              <a:extLst>
                <a:ext uri="{96DAC541-7B7A-43D3-8B79-37D633B846F1}">
                  <asvg:svgBlip xmlns:asvg="http://schemas.microsoft.com/office/drawing/2016/SVG/main" r:embed="rId13"/>
                </a:ext>
              </a:extLst>
            </a:blip>
            <a:stretch>
              <a:fillRect l="0" t="0" r="0" b="0"/>
            </a:stretch>
          </a:blipFill>
        </p:spPr>
      </p:sp>
      <p:sp>
        <p:nvSpPr>
          <p:cNvPr name="Freeform 14" id="14"/>
          <p:cNvSpPr/>
          <p:nvPr/>
        </p:nvSpPr>
        <p:spPr>
          <a:xfrm flipH="false" flipV="false" rot="0">
            <a:off x="6753246" y="1767846"/>
            <a:ext cx="3273756" cy="2189324"/>
          </a:xfrm>
          <a:custGeom>
            <a:avLst/>
            <a:gdLst/>
            <a:ahLst/>
            <a:cxnLst/>
            <a:rect r="r" b="b" t="t" l="l"/>
            <a:pathLst>
              <a:path h="2189324" w="3273756">
                <a:moveTo>
                  <a:pt x="0" y="0"/>
                </a:moveTo>
                <a:lnTo>
                  <a:pt x="3273756" y="0"/>
                </a:lnTo>
                <a:lnTo>
                  <a:pt x="3273756" y="2189325"/>
                </a:lnTo>
                <a:lnTo>
                  <a:pt x="0" y="2189325"/>
                </a:lnTo>
                <a:lnTo>
                  <a:pt x="0" y="0"/>
                </a:lnTo>
                <a:close/>
              </a:path>
            </a:pathLst>
          </a:custGeom>
          <a:blipFill>
            <a:blip r:embed="rId14">
              <a:alphaModFix amt="31999"/>
              <a:extLst>
                <a:ext uri="{96DAC541-7B7A-43D3-8B79-37D633B846F1}">
                  <asvg:svgBlip xmlns:asvg="http://schemas.microsoft.com/office/drawing/2016/SVG/main" r:embed="rId15"/>
                </a:ext>
              </a:extLst>
            </a:blip>
            <a:stretch>
              <a:fillRect l="0" t="0" r="0" b="0"/>
            </a:stretch>
          </a:blipFill>
        </p:spPr>
      </p:sp>
      <p:sp>
        <p:nvSpPr>
          <p:cNvPr name="Freeform 15" id="15"/>
          <p:cNvSpPr/>
          <p:nvPr/>
        </p:nvSpPr>
        <p:spPr>
          <a:xfrm flipH="false" flipV="false" rot="0">
            <a:off x="12133902" y="4861446"/>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31999"/>
            </a:blip>
            <a:stretch>
              <a:fillRect l="0" t="0" r="0" b="0"/>
            </a:stretch>
          </a:blipFill>
        </p:spPr>
      </p:sp>
      <p:sp>
        <p:nvSpPr>
          <p:cNvPr name="Freeform 16" id="16"/>
          <p:cNvSpPr/>
          <p:nvPr/>
        </p:nvSpPr>
        <p:spPr>
          <a:xfrm flipH="false" flipV="false" rot="0">
            <a:off x="472958" y="6041564"/>
            <a:ext cx="3363190" cy="1193932"/>
          </a:xfrm>
          <a:custGeom>
            <a:avLst/>
            <a:gdLst/>
            <a:ahLst/>
            <a:cxnLst/>
            <a:rect r="r" b="b" t="t" l="l"/>
            <a:pathLst>
              <a:path h="1193932" w="3363190">
                <a:moveTo>
                  <a:pt x="0" y="0"/>
                </a:moveTo>
                <a:lnTo>
                  <a:pt x="3363189" y="0"/>
                </a:lnTo>
                <a:lnTo>
                  <a:pt x="3363189" y="1193932"/>
                </a:lnTo>
                <a:lnTo>
                  <a:pt x="0" y="1193932"/>
                </a:lnTo>
                <a:lnTo>
                  <a:pt x="0" y="0"/>
                </a:lnTo>
                <a:close/>
              </a:path>
            </a:pathLst>
          </a:custGeom>
          <a:blipFill>
            <a:blip r:embed="rId17">
              <a:alphaModFix amt="31999"/>
              <a:extLst>
                <a:ext uri="{96DAC541-7B7A-43D3-8B79-37D633B846F1}">
                  <asvg:svgBlip xmlns:asvg="http://schemas.microsoft.com/office/drawing/2016/SVG/main" r:embed="rId18"/>
                </a:ext>
              </a:extLst>
            </a:blip>
            <a:stretch>
              <a:fillRect l="0" t="0" r="0" b="0"/>
            </a:stretch>
          </a:blipFill>
        </p:spPr>
      </p:sp>
      <p:sp>
        <p:nvSpPr>
          <p:cNvPr name="Freeform 17" id="17"/>
          <p:cNvSpPr/>
          <p:nvPr/>
        </p:nvSpPr>
        <p:spPr>
          <a:xfrm flipH="false" flipV="false" rot="0">
            <a:off x="15493325" y="5731522"/>
            <a:ext cx="1612207" cy="1814017"/>
          </a:xfrm>
          <a:custGeom>
            <a:avLst/>
            <a:gdLst/>
            <a:ahLst/>
            <a:cxnLst/>
            <a:rect r="r" b="b" t="t" l="l"/>
            <a:pathLst>
              <a:path h="1814017" w="1612207">
                <a:moveTo>
                  <a:pt x="0" y="0"/>
                </a:moveTo>
                <a:lnTo>
                  <a:pt x="1612207" y="0"/>
                </a:lnTo>
                <a:lnTo>
                  <a:pt x="1612207" y="1814016"/>
                </a:lnTo>
                <a:lnTo>
                  <a:pt x="0" y="1814016"/>
                </a:lnTo>
                <a:lnTo>
                  <a:pt x="0" y="0"/>
                </a:lnTo>
                <a:close/>
              </a:path>
            </a:pathLst>
          </a:custGeom>
          <a:blipFill>
            <a:blip r:embed="rId19">
              <a:alphaModFix amt="31999"/>
              <a:extLst>
                <a:ext uri="{96DAC541-7B7A-43D3-8B79-37D633B846F1}">
                  <asvg:svgBlip xmlns:asvg="http://schemas.microsoft.com/office/drawing/2016/SVG/main" r:embed="rId20"/>
                </a:ext>
              </a:extLst>
            </a:blip>
            <a:stretch>
              <a:fillRect l="0" t="0" r="0" b="0"/>
            </a:stretch>
          </a:blipFill>
        </p:spPr>
      </p:sp>
      <p:sp>
        <p:nvSpPr>
          <p:cNvPr name="Freeform 18" id="18"/>
          <p:cNvSpPr/>
          <p:nvPr/>
        </p:nvSpPr>
        <p:spPr>
          <a:xfrm flipH="false" flipV="false" rot="0">
            <a:off x="7690839" y="7847991"/>
            <a:ext cx="2906322" cy="2364332"/>
          </a:xfrm>
          <a:custGeom>
            <a:avLst/>
            <a:gdLst/>
            <a:ahLst/>
            <a:cxnLst/>
            <a:rect r="r" b="b" t="t" l="l"/>
            <a:pathLst>
              <a:path h="2364332" w="2906322">
                <a:moveTo>
                  <a:pt x="0" y="0"/>
                </a:moveTo>
                <a:lnTo>
                  <a:pt x="2906322" y="0"/>
                </a:lnTo>
                <a:lnTo>
                  <a:pt x="2906322" y="2364332"/>
                </a:lnTo>
                <a:lnTo>
                  <a:pt x="0" y="2364332"/>
                </a:lnTo>
                <a:lnTo>
                  <a:pt x="0" y="0"/>
                </a:lnTo>
                <a:close/>
              </a:path>
            </a:pathLst>
          </a:custGeom>
          <a:blipFill>
            <a:blip r:embed="rId21"/>
            <a:stretch>
              <a:fillRect l="0" t="0" r="0" b="0"/>
            </a:stretch>
          </a:blipFill>
        </p:spPr>
      </p:sp>
      <p:sp>
        <p:nvSpPr>
          <p:cNvPr name="TextBox 19" id="19"/>
          <p:cNvSpPr txBox="true"/>
          <p:nvPr/>
        </p:nvSpPr>
        <p:spPr>
          <a:xfrm rot="0">
            <a:off x="472958" y="-67855"/>
            <a:ext cx="17241710" cy="1318090"/>
          </a:xfrm>
          <a:prstGeom prst="rect">
            <a:avLst/>
          </a:prstGeom>
        </p:spPr>
        <p:txBody>
          <a:bodyPr anchor="t" rtlCol="false" tIns="0" lIns="0" bIns="0" rIns="0">
            <a:spAutoFit/>
          </a:bodyPr>
          <a:lstStyle/>
          <a:p>
            <a:pPr algn="ctr">
              <a:lnSpc>
                <a:spcPts val="9249"/>
              </a:lnSpc>
              <a:spcBef>
                <a:spcPct val="0"/>
              </a:spcBef>
            </a:pPr>
            <a:r>
              <a:rPr lang="en-US" sz="6606">
                <a:solidFill>
                  <a:srgbClr val="FFFFFF"/>
                </a:solidFill>
                <a:latin typeface="Cooper Hewitt"/>
                <a:ea typeface="Cooper Hewitt"/>
                <a:cs typeface="Cooper Hewitt"/>
                <a:sym typeface="Cooper Hewitt"/>
              </a:rPr>
              <a:t>October 28</a:t>
            </a:r>
            <a:r>
              <a:rPr lang="en-US" sz="6606">
                <a:solidFill>
                  <a:srgbClr val="FFFFFF"/>
                </a:solidFill>
                <a:latin typeface="Cooper Hewitt"/>
                <a:ea typeface="Cooper Hewitt"/>
                <a:cs typeface="Cooper Hewitt"/>
                <a:sym typeface="Cooper Hewitt"/>
              </a:rPr>
              <a:t>th</a:t>
            </a:r>
            <a:r>
              <a:rPr lang="en-US" sz="6606">
                <a:solidFill>
                  <a:srgbClr val="FFFFFF"/>
                </a:solidFill>
                <a:latin typeface="Cooper Hewitt"/>
                <a:ea typeface="Cooper Hewitt"/>
                <a:cs typeface="Cooper Hewitt"/>
                <a:sym typeface="Cooper Hewitt"/>
              </a:rPr>
              <a:t>, 2025</a:t>
            </a:r>
          </a:p>
        </p:txBody>
      </p:sp>
      <p:sp>
        <p:nvSpPr>
          <p:cNvPr name="TextBox 20" id="20"/>
          <p:cNvSpPr txBox="true"/>
          <p:nvPr/>
        </p:nvSpPr>
        <p:spPr>
          <a:xfrm rot="0">
            <a:off x="1690926" y="2549592"/>
            <a:ext cx="14906148" cy="4927031"/>
          </a:xfrm>
          <a:prstGeom prst="rect">
            <a:avLst/>
          </a:prstGeom>
        </p:spPr>
        <p:txBody>
          <a:bodyPr anchor="t" rtlCol="false" tIns="0" lIns="0" bIns="0" rIns="0">
            <a:spAutoFit/>
          </a:bodyPr>
          <a:lstStyle/>
          <a:p>
            <a:pPr algn="ctr">
              <a:lnSpc>
                <a:spcPts val="18231"/>
              </a:lnSpc>
              <a:spcBef>
                <a:spcPct val="0"/>
              </a:spcBef>
            </a:pPr>
            <a:r>
              <a:rPr lang="en-US" b="true" sz="13022">
                <a:solidFill>
                  <a:srgbClr val="F1C044"/>
                </a:solidFill>
                <a:latin typeface="Cooper Hewitt Bold"/>
                <a:ea typeface="Cooper Hewitt Bold"/>
                <a:cs typeface="Cooper Hewitt Bold"/>
                <a:sym typeface="Cooper Hewitt Bold"/>
              </a:rPr>
              <a:t>Workshop Sessions</a:t>
            </a:r>
          </a:p>
          <a:p>
            <a:pPr algn="ctr">
              <a:lnSpc>
                <a:spcPts val="18231"/>
              </a:lnSpc>
              <a:spcBef>
                <a:spcPct val="0"/>
              </a:spcBef>
            </a:pPr>
            <a:r>
              <a:rPr lang="en-US" b="true" sz="13022">
                <a:solidFill>
                  <a:srgbClr val="F1C044"/>
                </a:solidFill>
                <a:latin typeface="Cooper Hewitt Bold"/>
                <a:ea typeface="Cooper Hewitt Bold"/>
                <a:cs typeface="Cooper Hewitt Bold"/>
                <a:sym typeface="Cooper Hewitt Bold"/>
              </a:rPr>
              <a:t>(second round)</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891485"/>
            <a:ext cx="18288000" cy="8395515"/>
            <a:chOff x="0" y="0"/>
            <a:chExt cx="4816593" cy="2211164"/>
          </a:xfrm>
        </p:grpSpPr>
        <p:sp>
          <p:nvSpPr>
            <p:cNvPr name="Freeform 3" id="3"/>
            <p:cNvSpPr/>
            <p:nvPr/>
          </p:nvSpPr>
          <p:spPr>
            <a:xfrm flipH="false" flipV="false" rot="0">
              <a:off x="0" y="0"/>
              <a:ext cx="4816592" cy="2211164"/>
            </a:xfrm>
            <a:custGeom>
              <a:avLst/>
              <a:gdLst/>
              <a:ahLst/>
              <a:cxnLst/>
              <a:rect r="r" b="b" t="t" l="l"/>
              <a:pathLst>
                <a:path h="2211164" w="4816592">
                  <a:moveTo>
                    <a:pt x="0" y="0"/>
                  </a:moveTo>
                  <a:lnTo>
                    <a:pt x="4816592" y="0"/>
                  </a:lnTo>
                  <a:lnTo>
                    <a:pt x="4816592" y="2211164"/>
                  </a:lnTo>
                  <a:lnTo>
                    <a:pt x="0" y="2211164"/>
                  </a:lnTo>
                  <a:close/>
                </a:path>
              </a:pathLst>
            </a:custGeom>
            <a:solidFill>
              <a:srgbClr val="FFFFFF"/>
            </a:solidFill>
          </p:spPr>
        </p:sp>
        <p:sp>
          <p:nvSpPr>
            <p:cNvPr name="TextBox 4" id="4"/>
            <p:cNvSpPr txBox="true"/>
            <p:nvPr/>
          </p:nvSpPr>
          <p:spPr>
            <a:xfrm>
              <a:off x="0" y="-38100"/>
              <a:ext cx="4816593" cy="2249264"/>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5118275" y="5181490"/>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6000"/>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0027002" y="2755207"/>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6000"/>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14471469" y="4792346"/>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6000"/>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1171982" y="27784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6000"/>
              <a:extLst>
                <a:ext uri="{96DAC541-7B7A-43D3-8B79-37D633B846F1}">
                  <asvg:svgBlip xmlns:asvg="http://schemas.microsoft.com/office/drawing/2016/SVG/main" r:embed="rId9"/>
                </a:ext>
              </a:extLst>
            </a:blip>
            <a:stretch>
              <a:fillRect l="0" t="0" r="0" b="0"/>
            </a:stretch>
          </a:blipFill>
        </p:spPr>
      </p:sp>
      <p:sp>
        <p:nvSpPr>
          <p:cNvPr name="Freeform 9" id="9"/>
          <p:cNvSpPr/>
          <p:nvPr/>
        </p:nvSpPr>
        <p:spPr>
          <a:xfrm flipH="false" flipV="false" rot="0">
            <a:off x="14941223" y="2016223"/>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6000"/>
              <a:extLst>
                <a:ext uri="{96DAC541-7B7A-43D3-8B79-37D633B846F1}">
                  <asvg:svgBlip xmlns:asvg="http://schemas.microsoft.com/office/drawing/2016/SVG/main" r:embed="rId11"/>
                </a:ext>
              </a:extLst>
            </a:blip>
            <a:stretch>
              <a:fillRect l="0" t="0" r="0" b="0"/>
            </a:stretch>
          </a:blipFill>
        </p:spPr>
      </p:sp>
      <p:sp>
        <p:nvSpPr>
          <p:cNvPr name="Freeform 10" id="10"/>
          <p:cNvSpPr/>
          <p:nvPr/>
        </p:nvSpPr>
        <p:spPr>
          <a:xfrm flipH="false" flipV="false" rot="0">
            <a:off x="0" y="2016223"/>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6000"/>
              <a:extLst>
                <a:ext uri="{96DAC541-7B7A-43D3-8B79-37D633B846F1}">
                  <asvg:svgBlip xmlns:asvg="http://schemas.microsoft.com/office/drawing/2016/SVG/main" r:embed="rId13"/>
                </a:ext>
              </a:extLst>
            </a:blip>
            <a:stretch>
              <a:fillRect l="0" t="0" r="0" b="0"/>
            </a:stretch>
          </a:blipFill>
        </p:spPr>
      </p:sp>
      <p:sp>
        <p:nvSpPr>
          <p:cNvPr name="Freeform 11" id="11"/>
          <p:cNvSpPr/>
          <p:nvPr/>
        </p:nvSpPr>
        <p:spPr>
          <a:xfrm flipH="false" flipV="false" rot="0">
            <a:off x="6753246" y="2390047"/>
            <a:ext cx="3273756" cy="2189324"/>
          </a:xfrm>
          <a:custGeom>
            <a:avLst/>
            <a:gdLst/>
            <a:ahLst/>
            <a:cxnLst/>
            <a:rect r="r" b="b" t="t" l="l"/>
            <a:pathLst>
              <a:path h="2189324" w="3273756">
                <a:moveTo>
                  <a:pt x="0" y="0"/>
                </a:moveTo>
                <a:lnTo>
                  <a:pt x="3273756" y="0"/>
                </a:lnTo>
                <a:lnTo>
                  <a:pt x="3273756" y="2189324"/>
                </a:lnTo>
                <a:lnTo>
                  <a:pt x="0" y="2189324"/>
                </a:lnTo>
                <a:lnTo>
                  <a:pt x="0" y="0"/>
                </a:lnTo>
                <a:close/>
              </a:path>
            </a:pathLst>
          </a:custGeom>
          <a:blipFill>
            <a:blip r:embed="rId14">
              <a:alphaModFix amt="6000"/>
              <a:extLst>
                <a:ext uri="{96DAC541-7B7A-43D3-8B79-37D633B846F1}">
                  <asvg:svgBlip xmlns:asvg="http://schemas.microsoft.com/office/drawing/2016/SVG/main" r:embed="rId15"/>
                </a:ext>
              </a:extLst>
            </a:blip>
            <a:stretch>
              <a:fillRect l="0" t="0" r="0" b="0"/>
            </a:stretch>
          </a:blipFill>
        </p:spPr>
      </p:sp>
      <p:sp>
        <p:nvSpPr>
          <p:cNvPr name="Freeform 12" id="12"/>
          <p:cNvSpPr/>
          <p:nvPr/>
        </p:nvSpPr>
        <p:spPr>
          <a:xfrm flipH="false" flipV="false" rot="0">
            <a:off x="13844894" y="7383331"/>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6000"/>
            </a:blip>
            <a:stretch>
              <a:fillRect l="0" t="0" r="0" b="0"/>
            </a:stretch>
          </a:blipFill>
        </p:spPr>
      </p:sp>
      <p:sp>
        <p:nvSpPr>
          <p:cNvPr name="Freeform 13" id="13"/>
          <p:cNvSpPr/>
          <p:nvPr/>
        </p:nvSpPr>
        <p:spPr>
          <a:xfrm flipH="false" flipV="false" rot="0">
            <a:off x="472958" y="6318181"/>
            <a:ext cx="3363190" cy="1193932"/>
          </a:xfrm>
          <a:custGeom>
            <a:avLst/>
            <a:gdLst/>
            <a:ahLst/>
            <a:cxnLst/>
            <a:rect r="r" b="b" t="t" l="l"/>
            <a:pathLst>
              <a:path h="1193932" w="3363190">
                <a:moveTo>
                  <a:pt x="0" y="0"/>
                </a:moveTo>
                <a:lnTo>
                  <a:pt x="3363189" y="0"/>
                </a:lnTo>
                <a:lnTo>
                  <a:pt x="3363189" y="1193933"/>
                </a:lnTo>
                <a:lnTo>
                  <a:pt x="0" y="1193933"/>
                </a:lnTo>
                <a:lnTo>
                  <a:pt x="0" y="0"/>
                </a:lnTo>
                <a:close/>
              </a:path>
            </a:pathLst>
          </a:custGeom>
          <a:blipFill>
            <a:blip r:embed="rId17">
              <a:alphaModFix amt="6000"/>
              <a:extLst>
                <a:ext uri="{96DAC541-7B7A-43D3-8B79-37D633B846F1}">
                  <asvg:svgBlip xmlns:asvg="http://schemas.microsoft.com/office/drawing/2016/SVG/main" r:embed="rId18"/>
                </a:ext>
              </a:extLst>
            </a:blip>
            <a:stretch>
              <a:fillRect l="0" t="0" r="0" b="0"/>
            </a:stretch>
          </a:blipFill>
        </p:spPr>
      </p:sp>
      <p:sp>
        <p:nvSpPr>
          <p:cNvPr name="Freeform 14" id="14"/>
          <p:cNvSpPr/>
          <p:nvPr/>
        </p:nvSpPr>
        <p:spPr>
          <a:xfrm flipH="false" flipV="false" rot="0">
            <a:off x="16401569" y="6663764"/>
            <a:ext cx="1612207" cy="1814017"/>
          </a:xfrm>
          <a:custGeom>
            <a:avLst/>
            <a:gdLst/>
            <a:ahLst/>
            <a:cxnLst/>
            <a:rect r="r" b="b" t="t" l="l"/>
            <a:pathLst>
              <a:path h="1814017" w="1612207">
                <a:moveTo>
                  <a:pt x="0" y="0"/>
                </a:moveTo>
                <a:lnTo>
                  <a:pt x="1612208" y="0"/>
                </a:lnTo>
                <a:lnTo>
                  <a:pt x="1612208" y="1814017"/>
                </a:lnTo>
                <a:lnTo>
                  <a:pt x="0" y="1814017"/>
                </a:lnTo>
                <a:lnTo>
                  <a:pt x="0" y="0"/>
                </a:lnTo>
                <a:close/>
              </a:path>
            </a:pathLst>
          </a:custGeom>
          <a:blipFill>
            <a:blip r:embed="rId19">
              <a:alphaModFix amt="6000"/>
              <a:extLst>
                <a:ext uri="{96DAC541-7B7A-43D3-8B79-37D633B846F1}">
                  <asvg:svgBlip xmlns:asvg="http://schemas.microsoft.com/office/drawing/2016/SVG/main" r:embed="rId20"/>
                </a:ext>
              </a:extLst>
            </a:blip>
            <a:stretch>
              <a:fillRect l="0" t="0" r="0" b="0"/>
            </a:stretch>
          </a:blipFill>
        </p:spPr>
      </p:sp>
      <p:sp>
        <p:nvSpPr>
          <p:cNvPr name="Freeform 15" id="15"/>
          <p:cNvSpPr/>
          <p:nvPr/>
        </p:nvSpPr>
        <p:spPr>
          <a:xfrm flipH="false" flipV="false" rot="0">
            <a:off x="5372873" y="8221101"/>
            <a:ext cx="1758264" cy="1494525"/>
          </a:xfrm>
          <a:custGeom>
            <a:avLst/>
            <a:gdLst/>
            <a:ahLst/>
            <a:cxnLst/>
            <a:rect r="r" b="b" t="t" l="l"/>
            <a:pathLst>
              <a:path h="1494525" w="1758264">
                <a:moveTo>
                  <a:pt x="0" y="0"/>
                </a:moveTo>
                <a:lnTo>
                  <a:pt x="1758265" y="0"/>
                </a:lnTo>
                <a:lnTo>
                  <a:pt x="1758265" y="1494524"/>
                </a:lnTo>
                <a:lnTo>
                  <a:pt x="0" y="1494524"/>
                </a:lnTo>
                <a:lnTo>
                  <a:pt x="0" y="0"/>
                </a:lnTo>
                <a:close/>
              </a:path>
            </a:pathLst>
          </a:custGeom>
          <a:blipFill>
            <a:blip r:embed="rId21">
              <a:alphaModFix amt="6000"/>
              <a:extLst>
                <a:ext uri="{96DAC541-7B7A-43D3-8B79-37D633B846F1}">
                  <asvg:svgBlip xmlns:asvg="http://schemas.microsoft.com/office/drawing/2016/SVG/main" r:embed="rId22"/>
                </a:ext>
              </a:extLst>
            </a:blip>
            <a:stretch>
              <a:fillRect l="0" t="0" r="0" b="0"/>
            </a:stretch>
          </a:blipFill>
        </p:spPr>
      </p:sp>
      <p:sp>
        <p:nvSpPr>
          <p:cNvPr name="Freeform 16" id="16"/>
          <p:cNvSpPr/>
          <p:nvPr/>
        </p:nvSpPr>
        <p:spPr>
          <a:xfrm flipH="false" flipV="false" rot="0">
            <a:off x="10886569" y="5602940"/>
            <a:ext cx="2086911" cy="2305979"/>
          </a:xfrm>
          <a:custGeom>
            <a:avLst/>
            <a:gdLst/>
            <a:ahLst/>
            <a:cxnLst/>
            <a:rect r="r" b="b" t="t" l="l"/>
            <a:pathLst>
              <a:path h="2305979" w="2086911">
                <a:moveTo>
                  <a:pt x="0" y="0"/>
                </a:moveTo>
                <a:lnTo>
                  <a:pt x="2086911" y="0"/>
                </a:lnTo>
                <a:lnTo>
                  <a:pt x="2086911" y="2305979"/>
                </a:lnTo>
                <a:lnTo>
                  <a:pt x="0" y="2305979"/>
                </a:lnTo>
                <a:lnTo>
                  <a:pt x="0" y="0"/>
                </a:lnTo>
                <a:close/>
              </a:path>
            </a:pathLst>
          </a:custGeom>
          <a:blipFill>
            <a:blip r:embed="rId23">
              <a:alphaModFix amt="6000"/>
              <a:extLst>
                <a:ext uri="{96DAC541-7B7A-43D3-8B79-37D633B846F1}">
                  <asvg:svgBlip xmlns:asvg="http://schemas.microsoft.com/office/drawing/2016/SVG/main" r:embed="rId24"/>
                </a:ext>
              </a:extLst>
            </a:blip>
            <a:stretch>
              <a:fillRect l="0" t="0" r="0" b="0"/>
            </a:stretch>
          </a:blipFill>
        </p:spPr>
      </p:sp>
      <p:sp>
        <p:nvSpPr>
          <p:cNvPr name="Freeform 17" id="17"/>
          <p:cNvSpPr/>
          <p:nvPr/>
        </p:nvSpPr>
        <p:spPr>
          <a:xfrm flipH="false" flipV="false" rot="0">
            <a:off x="8892306" y="8221101"/>
            <a:ext cx="4211370" cy="1900381"/>
          </a:xfrm>
          <a:custGeom>
            <a:avLst/>
            <a:gdLst/>
            <a:ahLst/>
            <a:cxnLst/>
            <a:rect r="r" b="b" t="t" l="l"/>
            <a:pathLst>
              <a:path h="1900381" w="4211370">
                <a:moveTo>
                  <a:pt x="0" y="0"/>
                </a:moveTo>
                <a:lnTo>
                  <a:pt x="4211370" y="0"/>
                </a:lnTo>
                <a:lnTo>
                  <a:pt x="4211370" y="1900380"/>
                </a:lnTo>
                <a:lnTo>
                  <a:pt x="0" y="1900380"/>
                </a:lnTo>
                <a:lnTo>
                  <a:pt x="0" y="0"/>
                </a:lnTo>
                <a:close/>
              </a:path>
            </a:pathLst>
          </a:custGeom>
          <a:blipFill>
            <a:blip r:embed="rId25">
              <a:alphaModFix amt="6000"/>
              <a:extLst>
                <a:ext uri="{96DAC541-7B7A-43D3-8B79-37D633B846F1}">
                  <asvg:svgBlip xmlns:asvg="http://schemas.microsoft.com/office/drawing/2016/SVG/main" r:embed="rId26"/>
                </a:ext>
              </a:extLst>
            </a:blip>
            <a:stretch>
              <a:fillRect l="0" t="0" r="0" b="0"/>
            </a:stretch>
          </a:blipFill>
        </p:spPr>
      </p:sp>
      <p:sp>
        <p:nvSpPr>
          <p:cNvPr name="Freeform 18" id="18"/>
          <p:cNvSpPr/>
          <p:nvPr/>
        </p:nvSpPr>
        <p:spPr>
          <a:xfrm flipH="false" flipV="false" rot="0">
            <a:off x="1952533" y="7908919"/>
            <a:ext cx="1995875" cy="1995875"/>
          </a:xfrm>
          <a:custGeom>
            <a:avLst/>
            <a:gdLst/>
            <a:ahLst/>
            <a:cxnLst/>
            <a:rect r="r" b="b" t="t" l="l"/>
            <a:pathLst>
              <a:path h="1995875" w="1995875">
                <a:moveTo>
                  <a:pt x="0" y="0"/>
                </a:moveTo>
                <a:lnTo>
                  <a:pt x="1995875" y="0"/>
                </a:lnTo>
                <a:lnTo>
                  <a:pt x="1995875" y="1995875"/>
                </a:lnTo>
                <a:lnTo>
                  <a:pt x="0" y="1995875"/>
                </a:lnTo>
                <a:lnTo>
                  <a:pt x="0" y="0"/>
                </a:lnTo>
                <a:close/>
              </a:path>
            </a:pathLst>
          </a:custGeom>
          <a:blipFill>
            <a:blip r:embed="rId27">
              <a:alphaModFix amt="6000"/>
              <a:extLst>
                <a:ext uri="{96DAC541-7B7A-43D3-8B79-37D633B846F1}">
                  <asvg:svgBlip xmlns:asvg="http://schemas.microsoft.com/office/drawing/2016/SVG/main" r:embed="rId28"/>
                </a:ext>
              </a:extLst>
            </a:blip>
            <a:stretch>
              <a:fillRect l="0" t="0" r="0" b="0"/>
            </a:stretch>
          </a:blipFill>
        </p:spPr>
      </p:sp>
      <p:sp>
        <p:nvSpPr>
          <p:cNvPr name="TextBox 19" id="19"/>
          <p:cNvSpPr txBox="true"/>
          <p:nvPr/>
        </p:nvSpPr>
        <p:spPr>
          <a:xfrm rot="0">
            <a:off x="77304" y="-140244"/>
            <a:ext cx="17784611" cy="2203086"/>
          </a:xfrm>
          <a:prstGeom prst="rect">
            <a:avLst/>
          </a:prstGeom>
        </p:spPr>
        <p:txBody>
          <a:bodyPr anchor="t" rtlCol="false" tIns="0" lIns="0" bIns="0" rIns="0">
            <a:spAutoFit/>
          </a:bodyPr>
          <a:lstStyle/>
          <a:p>
            <a:pPr algn="ctr">
              <a:lnSpc>
                <a:spcPts val="8245"/>
              </a:lnSpc>
              <a:spcBef>
                <a:spcPct val="0"/>
              </a:spcBef>
            </a:pPr>
            <a:r>
              <a:rPr lang="en-US" b="true" sz="5889">
                <a:solidFill>
                  <a:srgbClr val="000000"/>
                </a:solidFill>
                <a:latin typeface="Cooper Hewitt Bold"/>
                <a:ea typeface="Cooper Hewitt Bold"/>
                <a:cs typeface="Cooper Hewitt Bold"/>
                <a:sym typeface="Cooper Hewitt Bold"/>
              </a:rPr>
              <a:t>Expanding EV Charging Infrastructure Across Wisconsin</a:t>
            </a:r>
          </a:p>
        </p:txBody>
      </p:sp>
      <p:sp>
        <p:nvSpPr>
          <p:cNvPr name="TextBox 20" id="20"/>
          <p:cNvSpPr txBox="true"/>
          <p:nvPr/>
        </p:nvSpPr>
        <p:spPr>
          <a:xfrm rot="0">
            <a:off x="277230" y="2091417"/>
            <a:ext cx="17850158" cy="4709699"/>
          </a:xfrm>
          <a:prstGeom prst="rect">
            <a:avLst/>
          </a:prstGeom>
        </p:spPr>
        <p:txBody>
          <a:bodyPr anchor="t" rtlCol="false" tIns="0" lIns="0" bIns="0" rIns="0">
            <a:spAutoFit/>
          </a:bodyPr>
          <a:lstStyle/>
          <a:p>
            <a:pPr algn="ctr">
              <a:lnSpc>
                <a:spcPts val="7911"/>
              </a:lnSpc>
            </a:pPr>
            <a:r>
              <a:rPr lang="en-US" sz="5650">
                <a:solidFill>
                  <a:srgbClr val="000000"/>
                </a:solidFill>
                <a:latin typeface="Canva Sans"/>
                <a:ea typeface="Canva Sans"/>
                <a:cs typeface="Canva Sans"/>
                <a:sym typeface="Canva Sans"/>
              </a:rPr>
              <a:t>1pm</a:t>
            </a:r>
            <a:r>
              <a:rPr lang="en-US" sz="5650" b="true">
                <a:solidFill>
                  <a:srgbClr val="000000"/>
                </a:solidFill>
                <a:latin typeface="Canva Sans Bold"/>
                <a:ea typeface="Canva Sans Bold"/>
                <a:cs typeface="Canva Sans Bold"/>
                <a:sym typeface="Canva Sans Bold"/>
              </a:rPr>
              <a:t> - </a:t>
            </a:r>
            <a:r>
              <a:rPr lang="en-US" sz="5650">
                <a:solidFill>
                  <a:srgbClr val="000000"/>
                </a:solidFill>
                <a:latin typeface="Canva Sans"/>
                <a:ea typeface="Canva Sans"/>
                <a:cs typeface="Canva Sans"/>
                <a:sym typeface="Canva Sans"/>
              </a:rPr>
              <a:t>Madison Ballroom</a:t>
            </a:r>
            <a:r>
              <a:rPr lang="en-US" sz="5650" b="true">
                <a:solidFill>
                  <a:srgbClr val="000000"/>
                </a:solidFill>
                <a:latin typeface="Canva Sans Bold"/>
                <a:ea typeface="Canva Sans Bold"/>
                <a:cs typeface="Canva Sans Bold"/>
                <a:sym typeface="Canva Sans Bold"/>
              </a:rPr>
              <a:t>:</a:t>
            </a:r>
          </a:p>
          <a:p>
            <a:pPr algn="l">
              <a:lnSpc>
                <a:spcPts val="7359"/>
              </a:lnSpc>
            </a:pPr>
            <a:r>
              <a:rPr lang="en-US" sz="5256" b="true">
                <a:solidFill>
                  <a:srgbClr val="215EF8"/>
                </a:solidFill>
                <a:latin typeface="Canva Sans Bold"/>
                <a:ea typeface="Canva Sans Bold"/>
                <a:cs typeface="Canva Sans Bold"/>
                <a:sym typeface="Canva Sans Bold"/>
              </a:rPr>
              <a:t>Erick Shambarger, </a:t>
            </a:r>
            <a:r>
              <a:rPr lang="en-US" sz="5256">
                <a:solidFill>
                  <a:srgbClr val="215EF8"/>
                </a:solidFill>
                <a:latin typeface="Canva Sans"/>
                <a:ea typeface="Canva Sans"/>
                <a:cs typeface="Canva Sans"/>
                <a:sym typeface="Canva Sans"/>
              </a:rPr>
              <a:t>Director of Milwaukee Collaboration Office (ECO), and </a:t>
            </a:r>
          </a:p>
          <a:p>
            <a:pPr algn="l">
              <a:lnSpc>
                <a:spcPts val="7359"/>
              </a:lnSpc>
              <a:spcBef>
                <a:spcPct val="0"/>
              </a:spcBef>
            </a:pPr>
            <a:r>
              <a:rPr lang="en-US" b="true" sz="5256">
                <a:solidFill>
                  <a:srgbClr val="215EF8"/>
                </a:solidFill>
                <a:latin typeface="Canva Sans Bold"/>
                <a:ea typeface="Canva Sans Bold"/>
                <a:cs typeface="Canva Sans Bold"/>
                <a:sym typeface="Canva Sans Bold"/>
              </a:rPr>
              <a:t>Kathryn Kuntz, </a:t>
            </a:r>
            <a:r>
              <a:rPr lang="en-US" sz="5256">
                <a:solidFill>
                  <a:srgbClr val="215EF8"/>
                </a:solidFill>
                <a:latin typeface="Canva Sans"/>
                <a:ea typeface="Canva Sans"/>
                <a:cs typeface="Canva Sans"/>
                <a:sym typeface="Canva Sans"/>
              </a:rPr>
              <a:t>Director of Dane County Office of Energy &amp; Climate Change</a:t>
            </a:r>
          </a:p>
        </p:txBody>
      </p:sp>
      <p:sp>
        <p:nvSpPr>
          <p:cNvPr name="TextBox 21" id="21"/>
          <p:cNvSpPr txBox="true"/>
          <p:nvPr/>
        </p:nvSpPr>
        <p:spPr>
          <a:xfrm rot="0">
            <a:off x="280237" y="6829423"/>
            <a:ext cx="17733540" cy="3390910"/>
          </a:xfrm>
          <a:prstGeom prst="rect">
            <a:avLst/>
          </a:prstGeom>
        </p:spPr>
        <p:txBody>
          <a:bodyPr anchor="t" rtlCol="false" tIns="0" lIns="0" bIns="0" rIns="0">
            <a:spAutoFit/>
          </a:bodyPr>
          <a:lstStyle/>
          <a:p>
            <a:pPr algn="l">
              <a:lnSpc>
                <a:spcPts val="6824"/>
              </a:lnSpc>
              <a:spcBef>
                <a:spcPct val="0"/>
              </a:spcBef>
            </a:pPr>
            <a:r>
              <a:rPr lang="en-US" sz="4874">
                <a:solidFill>
                  <a:srgbClr val="000000"/>
                </a:solidFill>
                <a:latin typeface="Canva Sans"/>
                <a:ea typeface="Canva Sans"/>
                <a:cs typeface="Canva Sans"/>
                <a:sym typeface="Canva Sans"/>
              </a:rPr>
              <a:t>A conversation about the current state of Wisconsin’s fast charging network and the newly launched community charging networks in Dane County and the City of Milwaukee. </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891485"/>
            <a:ext cx="18288000" cy="8395515"/>
            <a:chOff x="0" y="0"/>
            <a:chExt cx="4816593" cy="2211164"/>
          </a:xfrm>
        </p:grpSpPr>
        <p:sp>
          <p:nvSpPr>
            <p:cNvPr name="Freeform 3" id="3"/>
            <p:cNvSpPr/>
            <p:nvPr/>
          </p:nvSpPr>
          <p:spPr>
            <a:xfrm flipH="false" flipV="false" rot="0">
              <a:off x="0" y="0"/>
              <a:ext cx="4816592" cy="2211164"/>
            </a:xfrm>
            <a:custGeom>
              <a:avLst/>
              <a:gdLst/>
              <a:ahLst/>
              <a:cxnLst/>
              <a:rect r="r" b="b" t="t" l="l"/>
              <a:pathLst>
                <a:path h="2211164" w="4816592">
                  <a:moveTo>
                    <a:pt x="0" y="0"/>
                  </a:moveTo>
                  <a:lnTo>
                    <a:pt x="4816592" y="0"/>
                  </a:lnTo>
                  <a:lnTo>
                    <a:pt x="4816592" y="2211164"/>
                  </a:lnTo>
                  <a:lnTo>
                    <a:pt x="0" y="2211164"/>
                  </a:lnTo>
                  <a:close/>
                </a:path>
              </a:pathLst>
            </a:custGeom>
            <a:solidFill>
              <a:srgbClr val="FFFFFF"/>
            </a:solidFill>
          </p:spPr>
        </p:sp>
        <p:sp>
          <p:nvSpPr>
            <p:cNvPr name="TextBox 4" id="4"/>
            <p:cNvSpPr txBox="true"/>
            <p:nvPr/>
          </p:nvSpPr>
          <p:spPr>
            <a:xfrm>
              <a:off x="0" y="-38100"/>
              <a:ext cx="4816593" cy="2249264"/>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5118275" y="5181490"/>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6000"/>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0027002" y="2755207"/>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6000"/>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14471469" y="4792346"/>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6000"/>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1171982" y="27784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6000"/>
              <a:extLst>
                <a:ext uri="{96DAC541-7B7A-43D3-8B79-37D633B846F1}">
                  <asvg:svgBlip xmlns:asvg="http://schemas.microsoft.com/office/drawing/2016/SVG/main" r:embed="rId9"/>
                </a:ext>
              </a:extLst>
            </a:blip>
            <a:stretch>
              <a:fillRect l="0" t="0" r="0" b="0"/>
            </a:stretch>
          </a:blipFill>
        </p:spPr>
      </p:sp>
      <p:sp>
        <p:nvSpPr>
          <p:cNvPr name="Freeform 9" id="9"/>
          <p:cNvSpPr/>
          <p:nvPr/>
        </p:nvSpPr>
        <p:spPr>
          <a:xfrm flipH="false" flipV="false" rot="0">
            <a:off x="14941223" y="2016223"/>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6000"/>
              <a:extLst>
                <a:ext uri="{96DAC541-7B7A-43D3-8B79-37D633B846F1}">
                  <asvg:svgBlip xmlns:asvg="http://schemas.microsoft.com/office/drawing/2016/SVG/main" r:embed="rId11"/>
                </a:ext>
              </a:extLst>
            </a:blip>
            <a:stretch>
              <a:fillRect l="0" t="0" r="0" b="0"/>
            </a:stretch>
          </a:blipFill>
        </p:spPr>
      </p:sp>
      <p:sp>
        <p:nvSpPr>
          <p:cNvPr name="Freeform 10" id="10"/>
          <p:cNvSpPr/>
          <p:nvPr/>
        </p:nvSpPr>
        <p:spPr>
          <a:xfrm flipH="false" flipV="false" rot="0">
            <a:off x="0" y="2016223"/>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6000"/>
              <a:extLst>
                <a:ext uri="{96DAC541-7B7A-43D3-8B79-37D633B846F1}">
                  <asvg:svgBlip xmlns:asvg="http://schemas.microsoft.com/office/drawing/2016/SVG/main" r:embed="rId13"/>
                </a:ext>
              </a:extLst>
            </a:blip>
            <a:stretch>
              <a:fillRect l="0" t="0" r="0" b="0"/>
            </a:stretch>
          </a:blipFill>
        </p:spPr>
      </p:sp>
      <p:sp>
        <p:nvSpPr>
          <p:cNvPr name="Freeform 11" id="11"/>
          <p:cNvSpPr/>
          <p:nvPr/>
        </p:nvSpPr>
        <p:spPr>
          <a:xfrm flipH="false" flipV="false" rot="0">
            <a:off x="6753246" y="2390047"/>
            <a:ext cx="3273756" cy="2189324"/>
          </a:xfrm>
          <a:custGeom>
            <a:avLst/>
            <a:gdLst/>
            <a:ahLst/>
            <a:cxnLst/>
            <a:rect r="r" b="b" t="t" l="l"/>
            <a:pathLst>
              <a:path h="2189324" w="3273756">
                <a:moveTo>
                  <a:pt x="0" y="0"/>
                </a:moveTo>
                <a:lnTo>
                  <a:pt x="3273756" y="0"/>
                </a:lnTo>
                <a:lnTo>
                  <a:pt x="3273756" y="2189324"/>
                </a:lnTo>
                <a:lnTo>
                  <a:pt x="0" y="2189324"/>
                </a:lnTo>
                <a:lnTo>
                  <a:pt x="0" y="0"/>
                </a:lnTo>
                <a:close/>
              </a:path>
            </a:pathLst>
          </a:custGeom>
          <a:blipFill>
            <a:blip r:embed="rId14">
              <a:alphaModFix amt="6000"/>
              <a:extLst>
                <a:ext uri="{96DAC541-7B7A-43D3-8B79-37D633B846F1}">
                  <asvg:svgBlip xmlns:asvg="http://schemas.microsoft.com/office/drawing/2016/SVG/main" r:embed="rId15"/>
                </a:ext>
              </a:extLst>
            </a:blip>
            <a:stretch>
              <a:fillRect l="0" t="0" r="0" b="0"/>
            </a:stretch>
          </a:blipFill>
        </p:spPr>
      </p:sp>
      <p:sp>
        <p:nvSpPr>
          <p:cNvPr name="Freeform 12" id="12"/>
          <p:cNvSpPr/>
          <p:nvPr/>
        </p:nvSpPr>
        <p:spPr>
          <a:xfrm flipH="false" flipV="false" rot="0">
            <a:off x="13844894" y="7383331"/>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6000"/>
            </a:blip>
            <a:stretch>
              <a:fillRect l="0" t="0" r="0" b="0"/>
            </a:stretch>
          </a:blipFill>
        </p:spPr>
      </p:sp>
      <p:sp>
        <p:nvSpPr>
          <p:cNvPr name="Freeform 13" id="13"/>
          <p:cNvSpPr/>
          <p:nvPr/>
        </p:nvSpPr>
        <p:spPr>
          <a:xfrm flipH="false" flipV="false" rot="0">
            <a:off x="472958" y="6318181"/>
            <a:ext cx="3363190" cy="1193932"/>
          </a:xfrm>
          <a:custGeom>
            <a:avLst/>
            <a:gdLst/>
            <a:ahLst/>
            <a:cxnLst/>
            <a:rect r="r" b="b" t="t" l="l"/>
            <a:pathLst>
              <a:path h="1193932" w="3363190">
                <a:moveTo>
                  <a:pt x="0" y="0"/>
                </a:moveTo>
                <a:lnTo>
                  <a:pt x="3363189" y="0"/>
                </a:lnTo>
                <a:lnTo>
                  <a:pt x="3363189" y="1193933"/>
                </a:lnTo>
                <a:lnTo>
                  <a:pt x="0" y="1193933"/>
                </a:lnTo>
                <a:lnTo>
                  <a:pt x="0" y="0"/>
                </a:lnTo>
                <a:close/>
              </a:path>
            </a:pathLst>
          </a:custGeom>
          <a:blipFill>
            <a:blip r:embed="rId17">
              <a:alphaModFix amt="6000"/>
              <a:extLst>
                <a:ext uri="{96DAC541-7B7A-43D3-8B79-37D633B846F1}">
                  <asvg:svgBlip xmlns:asvg="http://schemas.microsoft.com/office/drawing/2016/SVG/main" r:embed="rId18"/>
                </a:ext>
              </a:extLst>
            </a:blip>
            <a:stretch>
              <a:fillRect l="0" t="0" r="0" b="0"/>
            </a:stretch>
          </a:blipFill>
        </p:spPr>
      </p:sp>
      <p:sp>
        <p:nvSpPr>
          <p:cNvPr name="Freeform 14" id="14"/>
          <p:cNvSpPr/>
          <p:nvPr/>
        </p:nvSpPr>
        <p:spPr>
          <a:xfrm flipH="false" flipV="false" rot="0">
            <a:off x="16401569" y="6663764"/>
            <a:ext cx="1612207" cy="1814017"/>
          </a:xfrm>
          <a:custGeom>
            <a:avLst/>
            <a:gdLst/>
            <a:ahLst/>
            <a:cxnLst/>
            <a:rect r="r" b="b" t="t" l="l"/>
            <a:pathLst>
              <a:path h="1814017" w="1612207">
                <a:moveTo>
                  <a:pt x="0" y="0"/>
                </a:moveTo>
                <a:lnTo>
                  <a:pt x="1612208" y="0"/>
                </a:lnTo>
                <a:lnTo>
                  <a:pt x="1612208" y="1814017"/>
                </a:lnTo>
                <a:lnTo>
                  <a:pt x="0" y="1814017"/>
                </a:lnTo>
                <a:lnTo>
                  <a:pt x="0" y="0"/>
                </a:lnTo>
                <a:close/>
              </a:path>
            </a:pathLst>
          </a:custGeom>
          <a:blipFill>
            <a:blip r:embed="rId19">
              <a:alphaModFix amt="6000"/>
              <a:extLst>
                <a:ext uri="{96DAC541-7B7A-43D3-8B79-37D633B846F1}">
                  <asvg:svgBlip xmlns:asvg="http://schemas.microsoft.com/office/drawing/2016/SVG/main" r:embed="rId20"/>
                </a:ext>
              </a:extLst>
            </a:blip>
            <a:stretch>
              <a:fillRect l="0" t="0" r="0" b="0"/>
            </a:stretch>
          </a:blipFill>
        </p:spPr>
      </p:sp>
      <p:sp>
        <p:nvSpPr>
          <p:cNvPr name="Freeform 15" id="15"/>
          <p:cNvSpPr/>
          <p:nvPr/>
        </p:nvSpPr>
        <p:spPr>
          <a:xfrm flipH="false" flipV="false" rot="0">
            <a:off x="5372873" y="8221101"/>
            <a:ext cx="1758264" cy="1494525"/>
          </a:xfrm>
          <a:custGeom>
            <a:avLst/>
            <a:gdLst/>
            <a:ahLst/>
            <a:cxnLst/>
            <a:rect r="r" b="b" t="t" l="l"/>
            <a:pathLst>
              <a:path h="1494525" w="1758264">
                <a:moveTo>
                  <a:pt x="0" y="0"/>
                </a:moveTo>
                <a:lnTo>
                  <a:pt x="1758265" y="0"/>
                </a:lnTo>
                <a:lnTo>
                  <a:pt x="1758265" y="1494524"/>
                </a:lnTo>
                <a:lnTo>
                  <a:pt x="0" y="1494524"/>
                </a:lnTo>
                <a:lnTo>
                  <a:pt x="0" y="0"/>
                </a:lnTo>
                <a:close/>
              </a:path>
            </a:pathLst>
          </a:custGeom>
          <a:blipFill>
            <a:blip r:embed="rId21">
              <a:alphaModFix amt="6000"/>
              <a:extLst>
                <a:ext uri="{96DAC541-7B7A-43D3-8B79-37D633B846F1}">
                  <asvg:svgBlip xmlns:asvg="http://schemas.microsoft.com/office/drawing/2016/SVG/main" r:embed="rId22"/>
                </a:ext>
              </a:extLst>
            </a:blip>
            <a:stretch>
              <a:fillRect l="0" t="0" r="0" b="0"/>
            </a:stretch>
          </a:blipFill>
        </p:spPr>
      </p:sp>
      <p:sp>
        <p:nvSpPr>
          <p:cNvPr name="Freeform 16" id="16"/>
          <p:cNvSpPr/>
          <p:nvPr/>
        </p:nvSpPr>
        <p:spPr>
          <a:xfrm flipH="false" flipV="false" rot="0">
            <a:off x="10886569" y="5602940"/>
            <a:ext cx="2086911" cy="2305979"/>
          </a:xfrm>
          <a:custGeom>
            <a:avLst/>
            <a:gdLst/>
            <a:ahLst/>
            <a:cxnLst/>
            <a:rect r="r" b="b" t="t" l="l"/>
            <a:pathLst>
              <a:path h="2305979" w="2086911">
                <a:moveTo>
                  <a:pt x="0" y="0"/>
                </a:moveTo>
                <a:lnTo>
                  <a:pt x="2086911" y="0"/>
                </a:lnTo>
                <a:lnTo>
                  <a:pt x="2086911" y="2305979"/>
                </a:lnTo>
                <a:lnTo>
                  <a:pt x="0" y="2305979"/>
                </a:lnTo>
                <a:lnTo>
                  <a:pt x="0" y="0"/>
                </a:lnTo>
                <a:close/>
              </a:path>
            </a:pathLst>
          </a:custGeom>
          <a:blipFill>
            <a:blip r:embed="rId23">
              <a:alphaModFix amt="6000"/>
              <a:extLst>
                <a:ext uri="{96DAC541-7B7A-43D3-8B79-37D633B846F1}">
                  <asvg:svgBlip xmlns:asvg="http://schemas.microsoft.com/office/drawing/2016/SVG/main" r:embed="rId24"/>
                </a:ext>
              </a:extLst>
            </a:blip>
            <a:stretch>
              <a:fillRect l="0" t="0" r="0" b="0"/>
            </a:stretch>
          </a:blipFill>
        </p:spPr>
      </p:sp>
      <p:sp>
        <p:nvSpPr>
          <p:cNvPr name="Freeform 17" id="17"/>
          <p:cNvSpPr/>
          <p:nvPr/>
        </p:nvSpPr>
        <p:spPr>
          <a:xfrm flipH="false" flipV="false" rot="0">
            <a:off x="8892306" y="8221101"/>
            <a:ext cx="4211370" cy="1900381"/>
          </a:xfrm>
          <a:custGeom>
            <a:avLst/>
            <a:gdLst/>
            <a:ahLst/>
            <a:cxnLst/>
            <a:rect r="r" b="b" t="t" l="l"/>
            <a:pathLst>
              <a:path h="1900381" w="4211370">
                <a:moveTo>
                  <a:pt x="0" y="0"/>
                </a:moveTo>
                <a:lnTo>
                  <a:pt x="4211370" y="0"/>
                </a:lnTo>
                <a:lnTo>
                  <a:pt x="4211370" y="1900380"/>
                </a:lnTo>
                <a:lnTo>
                  <a:pt x="0" y="1900380"/>
                </a:lnTo>
                <a:lnTo>
                  <a:pt x="0" y="0"/>
                </a:lnTo>
                <a:close/>
              </a:path>
            </a:pathLst>
          </a:custGeom>
          <a:blipFill>
            <a:blip r:embed="rId25">
              <a:alphaModFix amt="6000"/>
              <a:extLst>
                <a:ext uri="{96DAC541-7B7A-43D3-8B79-37D633B846F1}">
                  <asvg:svgBlip xmlns:asvg="http://schemas.microsoft.com/office/drawing/2016/SVG/main" r:embed="rId26"/>
                </a:ext>
              </a:extLst>
            </a:blip>
            <a:stretch>
              <a:fillRect l="0" t="0" r="0" b="0"/>
            </a:stretch>
          </a:blipFill>
        </p:spPr>
      </p:sp>
      <p:sp>
        <p:nvSpPr>
          <p:cNvPr name="Freeform 18" id="18"/>
          <p:cNvSpPr/>
          <p:nvPr/>
        </p:nvSpPr>
        <p:spPr>
          <a:xfrm flipH="false" flipV="false" rot="0">
            <a:off x="1952533" y="7908919"/>
            <a:ext cx="1995875" cy="1995875"/>
          </a:xfrm>
          <a:custGeom>
            <a:avLst/>
            <a:gdLst/>
            <a:ahLst/>
            <a:cxnLst/>
            <a:rect r="r" b="b" t="t" l="l"/>
            <a:pathLst>
              <a:path h="1995875" w="1995875">
                <a:moveTo>
                  <a:pt x="0" y="0"/>
                </a:moveTo>
                <a:lnTo>
                  <a:pt x="1995875" y="0"/>
                </a:lnTo>
                <a:lnTo>
                  <a:pt x="1995875" y="1995875"/>
                </a:lnTo>
                <a:lnTo>
                  <a:pt x="0" y="1995875"/>
                </a:lnTo>
                <a:lnTo>
                  <a:pt x="0" y="0"/>
                </a:lnTo>
                <a:close/>
              </a:path>
            </a:pathLst>
          </a:custGeom>
          <a:blipFill>
            <a:blip r:embed="rId27">
              <a:alphaModFix amt="6000"/>
              <a:extLst>
                <a:ext uri="{96DAC541-7B7A-43D3-8B79-37D633B846F1}">
                  <asvg:svgBlip xmlns:asvg="http://schemas.microsoft.com/office/drawing/2016/SVG/main" r:embed="rId28"/>
                </a:ext>
              </a:extLst>
            </a:blip>
            <a:stretch>
              <a:fillRect l="0" t="0" r="0" b="0"/>
            </a:stretch>
          </a:blipFill>
        </p:spPr>
      </p:sp>
      <p:sp>
        <p:nvSpPr>
          <p:cNvPr name="TextBox 19" id="19"/>
          <p:cNvSpPr txBox="true"/>
          <p:nvPr/>
        </p:nvSpPr>
        <p:spPr>
          <a:xfrm rot="0">
            <a:off x="104818" y="1911448"/>
            <a:ext cx="18022570" cy="3742327"/>
          </a:xfrm>
          <a:prstGeom prst="rect">
            <a:avLst/>
          </a:prstGeom>
        </p:spPr>
        <p:txBody>
          <a:bodyPr anchor="t" rtlCol="false" tIns="0" lIns="0" bIns="0" rIns="0">
            <a:spAutoFit/>
          </a:bodyPr>
          <a:lstStyle/>
          <a:p>
            <a:pPr algn="ctr">
              <a:lnSpc>
                <a:spcPts val="7054"/>
              </a:lnSpc>
            </a:pPr>
            <a:r>
              <a:rPr lang="en-US" sz="5039">
                <a:solidFill>
                  <a:srgbClr val="000000"/>
                </a:solidFill>
                <a:latin typeface="Canva Sans"/>
                <a:ea typeface="Canva Sans"/>
                <a:cs typeface="Canva Sans"/>
                <a:sym typeface="Canva Sans"/>
              </a:rPr>
              <a:t>1pm</a:t>
            </a:r>
            <a:r>
              <a:rPr lang="en-US" sz="5039" b="true">
                <a:solidFill>
                  <a:srgbClr val="000000"/>
                </a:solidFill>
                <a:latin typeface="Canva Sans Bold"/>
                <a:ea typeface="Canva Sans Bold"/>
                <a:cs typeface="Canva Sans Bold"/>
                <a:sym typeface="Canva Sans Bold"/>
              </a:rPr>
              <a:t> - </a:t>
            </a:r>
            <a:r>
              <a:rPr lang="en-US" sz="5039">
                <a:solidFill>
                  <a:srgbClr val="000000"/>
                </a:solidFill>
                <a:latin typeface="Canva Sans"/>
                <a:ea typeface="Canva Sans"/>
                <a:cs typeface="Canva Sans"/>
                <a:sym typeface="Canva Sans"/>
              </a:rPr>
              <a:t>Hall of Ideas: Room E</a:t>
            </a:r>
            <a:r>
              <a:rPr lang="en-US" sz="5039" b="true">
                <a:solidFill>
                  <a:srgbClr val="000000"/>
                </a:solidFill>
                <a:latin typeface="Canva Sans Bold"/>
                <a:ea typeface="Canva Sans Bold"/>
                <a:cs typeface="Canva Sans Bold"/>
                <a:sym typeface="Canva Sans Bold"/>
              </a:rPr>
              <a:t>: </a:t>
            </a:r>
          </a:p>
          <a:p>
            <a:pPr algn="l">
              <a:lnSpc>
                <a:spcPts val="5655"/>
              </a:lnSpc>
            </a:pPr>
            <a:r>
              <a:rPr lang="en-US" sz="4039" b="true">
                <a:solidFill>
                  <a:srgbClr val="215EF8"/>
                </a:solidFill>
                <a:latin typeface="Canva Sans Bold"/>
                <a:ea typeface="Canva Sans Bold"/>
                <a:cs typeface="Canva Sans Bold"/>
                <a:sym typeface="Canva Sans Bold"/>
              </a:rPr>
              <a:t>Patrick Wilson, </a:t>
            </a:r>
            <a:r>
              <a:rPr lang="en-US" sz="4039">
                <a:solidFill>
                  <a:srgbClr val="215EF8"/>
                </a:solidFill>
                <a:latin typeface="Canva Sans"/>
                <a:ea typeface="Canva Sans"/>
                <a:cs typeface="Canva Sans"/>
                <a:sym typeface="Canva Sans"/>
              </a:rPr>
              <a:t>Account Manager of Wisconsin Bus Sales,</a:t>
            </a:r>
          </a:p>
          <a:p>
            <a:pPr algn="l">
              <a:lnSpc>
                <a:spcPts val="5655"/>
              </a:lnSpc>
            </a:pPr>
            <a:r>
              <a:rPr lang="en-US" sz="4039" b="true">
                <a:solidFill>
                  <a:srgbClr val="215EF8"/>
                </a:solidFill>
                <a:latin typeface="Canva Sans Bold"/>
                <a:ea typeface="Canva Sans Bold"/>
                <a:cs typeface="Canva Sans Bold"/>
                <a:sym typeface="Canva Sans Bold"/>
              </a:rPr>
              <a:t>William Kunce</a:t>
            </a:r>
            <a:r>
              <a:rPr lang="en-US" sz="4039">
                <a:solidFill>
                  <a:srgbClr val="215EF8"/>
                </a:solidFill>
                <a:latin typeface="Canva Sans"/>
                <a:ea typeface="Canva Sans"/>
                <a:cs typeface="Canva Sans"/>
                <a:sym typeface="Canva Sans"/>
              </a:rPr>
              <a:t>, Regional Manager of Lakes Gas</a:t>
            </a:r>
          </a:p>
          <a:p>
            <a:pPr algn="l">
              <a:lnSpc>
                <a:spcPts val="5655"/>
              </a:lnSpc>
              <a:spcBef>
                <a:spcPct val="0"/>
              </a:spcBef>
            </a:pPr>
            <a:r>
              <a:rPr lang="en-US" b="true" sz="4039">
                <a:solidFill>
                  <a:srgbClr val="215EF8"/>
                </a:solidFill>
                <a:latin typeface="Canva Sans Bold"/>
                <a:ea typeface="Canva Sans Bold"/>
                <a:cs typeface="Canva Sans Bold"/>
                <a:sym typeface="Canva Sans Bold"/>
              </a:rPr>
              <a:t>Josh Budworth</a:t>
            </a:r>
            <a:r>
              <a:rPr lang="en-US" sz="4039">
                <a:solidFill>
                  <a:srgbClr val="215EF8"/>
                </a:solidFill>
                <a:latin typeface="Canva Sans"/>
                <a:ea typeface="Canva Sans"/>
                <a:cs typeface="Canva Sans"/>
                <a:sym typeface="Canva Sans"/>
              </a:rPr>
              <a:t>, Vice President of Business Development at  Alliance AutoGas</a:t>
            </a:r>
          </a:p>
        </p:txBody>
      </p:sp>
      <p:sp>
        <p:nvSpPr>
          <p:cNvPr name="Freeform 20" id="20"/>
          <p:cNvSpPr/>
          <p:nvPr/>
        </p:nvSpPr>
        <p:spPr>
          <a:xfrm flipH="false" flipV="false" rot="0">
            <a:off x="14150477" y="1980111"/>
            <a:ext cx="3976911" cy="1504598"/>
          </a:xfrm>
          <a:custGeom>
            <a:avLst/>
            <a:gdLst/>
            <a:ahLst/>
            <a:cxnLst/>
            <a:rect r="r" b="b" t="t" l="l"/>
            <a:pathLst>
              <a:path h="1504598" w="3976911">
                <a:moveTo>
                  <a:pt x="0" y="0"/>
                </a:moveTo>
                <a:lnTo>
                  <a:pt x="3976911" y="0"/>
                </a:lnTo>
                <a:lnTo>
                  <a:pt x="3976911" y="1504598"/>
                </a:lnTo>
                <a:lnTo>
                  <a:pt x="0" y="1504598"/>
                </a:lnTo>
                <a:lnTo>
                  <a:pt x="0" y="0"/>
                </a:lnTo>
                <a:close/>
              </a:path>
            </a:pathLst>
          </a:custGeom>
          <a:blipFill>
            <a:blip r:embed="rId29"/>
            <a:stretch>
              <a:fillRect l="0" t="0" r="0" b="0"/>
            </a:stretch>
          </a:blipFill>
        </p:spPr>
      </p:sp>
      <p:sp>
        <p:nvSpPr>
          <p:cNvPr name="TextBox 21" id="21"/>
          <p:cNvSpPr txBox="true"/>
          <p:nvPr/>
        </p:nvSpPr>
        <p:spPr>
          <a:xfrm rot="0">
            <a:off x="289207" y="272597"/>
            <a:ext cx="17572708" cy="1216932"/>
          </a:xfrm>
          <a:prstGeom prst="rect">
            <a:avLst/>
          </a:prstGeom>
        </p:spPr>
        <p:txBody>
          <a:bodyPr anchor="t" rtlCol="false" tIns="0" lIns="0" bIns="0" rIns="0">
            <a:spAutoFit/>
          </a:bodyPr>
          <a:lstStyle/>
          <a:p>
            <a:pPr algn="ctr">
              <a:lnSpc>
                <a:spcPts val="8525"/>
              </a:lnSpc>
              <a:spcBef>
                <a:spcPct val="0"/>
              </a:spcBef>
            </a:pPr>
            <a:r>
              <a:rPr lang="en-US" b="true" sz="6089">
                <a:solidFill>
                  <a:srgbClr val="000000"/>
                </a:solidFill>
                <a:latin typeface="Cooper Hewitt Bold"/>
                <a:ea typeface="Cooper Hewitt Bold"/>
                <a:cs typeface="Cooper Hewitt Bold"/>
                <a:sym typeface="Cooper Hewitt Bold"/>
              </a:rPr>
              <a:t>The Road Ahead with Propane Auto Gas</a:t>
            </a:r>
          </a:p>
        </p:txBody>
      </p:sp>
      <p:sp>
        <p:nvSpPr>
          <p:cNvPr name="TextBox 22" id="22"/>
          <p:cNvSpPr txBox="true"/>
          <p:nvPr/>
        </p:nvSpPr>
        <p:spPr>
          <a:xfrm rot="0">
            <a:off x="104818" y="5791070"/>
            <a:ext cx="18022570" cy="4017740"/>
          </a:xfrm>
          <a:prstGeom prst="rect">
            <a:avLst/>
          </a:prstGeom>
        </p:spPr>
        <p:txBody>
          <a:bodyPr anchor="t" rtlCol="false" tIns="0" lIns="0" bIns="0" rIns="0">
            <a:spAutoFit/>
          </a:bodyPr>
          <a:lstStyle/>
          <a:p>
            <a:pPr algn="l">
              <a:lnSpc>
                <a:spcPts val="5362"/>
              </a:lnSpc>
              <a:spcBef>
                <a:spcPct val="0"/>
              </a:spcBef>
            </a:pPr>
            <a:r>
              <a:rPr lang="en-US" sz="3830">
                <a:solidFill>
                  <a:srgbClr val="000000"/>
                </a:solidFill>
                <a:latin typeface="Canva Sans"/>
                <a:ea typeface="Canva Sans"/>
                <a:cs typeface="Canva Sans"/>
                <a:sym typeface="Canva Sans"/>
              </a:rPr>
              <a:t>Moderated by </a:t>
            </a:r>
            <a:r>
              <a:rPr lang="en-US" b="true" sz="3830">
                <a:solidFill>
                  <a:srgbClr val="215EF8"/>
                </a:solidFill>
                <a:latin typeface="Canva Sans Bold"/>
                <a:ea typeface="Canva Sans Bold"/>
                <a:cs typeface="Canva Sans Bold"/>
                <a:sym typeface="Canva Sans Bold"/>
              </a:rPr>
              <a:t>Cheryl Lytle</a:t>
            </a:r>
            <a:r>
              <a:rPr lang="en-US" sz="3830">
                <a:solidFill>
                  <a:srgbClr val="215EF8"/>
                </a:solidFill>
                <a:latin typeface="Canva Sans"/>
                <a:ea typeface="Canva Sans"/>
                <a:cs typeface="Canva Sans"/>
                <a:sym typeface="Canva Sans"/>
              </a:rPr>
              <a:t>, Director of the Wisconsin Propane Gas Association</a:t>
            </a:r>
            <a:r>
              <a:rPr lang="en-US" sz="3830">
                <a:solidFill>
                  <a:srgbClr val="000000"/>
                </a:solidFill>
                <a:latin typeface="Canva Sans"/>
                <a:ea typeface="Canva Sans"/>
                <a:cs typeface="Canva Sans"/>
                <a:sym typeface="Canva Sans"/>
              </a:rPr>
              <a:t>. A panel of the Midwest’s top experts in Propane, highlighting benefits such as lower emissions, reduced fuel costs, and reliable performance. Attendees will gain insights on infrastructure, funding opportunities, and success stories that demonstrate why propane Autogas is a proven, scale-able solution for clean, affordable transportation.</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891485"/>
            <a:ext cx="18288000" cy="8395515"/>
            <a:chOff x="0" y="0"/>
            <a:chExt cx="4816593" cy="2211164"/>
          </a:xfrm>
        </p:grpSpPr>
        <p:sp>
          <p:nvSpPr>
            <p:cNvPr name="Freeform 3" id="3"/>
            <p:cNvSpPr/>
            <p:nvPr/>
          </p:nvSpPr>
          <p:spPr>
            <a:xfrm flipH="false" flipV="false" rot="0">
              <a:off x="0" y="0"/>
              <a:ext cx="4816592" cy="2211164"/>
            </a:xfrm>
            <a:custGeom>
              <a:avLst/>
              <a:gdLst/>
              <a:ahLst/>
              <a:cxnLst/>
              <a:rect r="r" b="b" t="t" l="l"/>
              <a:pathLst>
                <a:path h="2211164" w="4816592">
                  <a:moveTo>
                    <a:pt x="0" y="0"/>
                  </a:moveTo>
                  <a:lnTo>
                    <a:pt x="4816592" y="0"/>
                  </a:lnTo>
                  <a:lnTo>
                    <a:pt x="4816592" y="2211164"/>
                  </a:lnTo>
                  <a:lnTo>
                    <a:pt x="0" y="2211164"/>
                  </a:lnTo>
                  <a:close/>
                </a:path>
              </a:pathLst>
            </a:custGeom>
            <a:solidFill>
              <a:srgbClr val="FFFFFF"/>
            </a:solidFill>
          </p:spPr>
        </p:sp>
        <p:sp>
          <p:nvSpPr>
            <p:cNvPr name="TextBox 4" id="4"/>
            <p:cNvSpPr txBox="true"/>
            <p:nvPr/>
          </p:nvSpPr>
          <p:spPr>
            <a:xfrm>
              <a:off x="0" y="-38100"/>
              <a:ext cx="4816593" cy="2249264"/>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5118275" y="5181490"/>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6000"/>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0027002" y="2755207"/>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6000"/>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14471469" y="4792346"/>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6000"/>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1171982" y="27784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6000"/>
              <a:extLst>
                <a:ext uri="{96DAC541-7B7A-43D3-8B79-37D633B846F1}">
                  <asvg:svgBlip xmlns:asvg="http://schemas.microsoft.com/office/drawing/2016/SVG/main" r:embed="rId9"/>
                </a:ext>
              </a:extLst>
            </a:blip>
            <a:stretch>
              <a:fillRect l="0" t="0" r="0" b="0"/>
            </a:stretch>
          </a:blipFill>
        </p:spPr>
      </p:sp>
      <p:sp>
        <p:nvSpPr>
          <p:cNvPr name="Freeform 9" id="9"/>
          <p:cNvSpPr/>
          <p:nvPr/>
        </p:nvSpPr>
        <p:spPr>
          <a:xfrm flipH="false" flipV="false" rot="0">
            <a:off x="14941223" y="2016223"/>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6000"/>
              <a:extLst>
                <a:ext uri="{96DAC541-7B7A-43D3-8B79-37D633B846F1}">
                  <asvg:svgBlip xmlns:asvg="http://schemas.microsoft.com/office/drawing/2016/SVG/main" r:embed="rId11"/>
                </a:ext>
              </a:extLst>
            </a:blip>
            <a:stretch>
              <a:fillRect l="0" t="0" r="0" b="0"/>
            </a:stretch>
          </a:blipFill>
        </p:spPr>
      </p:sp>
      <p:sp>
        <p:nvSpPr>
          <p:cNvPr name="Freeform 10" id="10"/>
          <p:cNvSpPr/>
          <p:nvPr/>
        </p:nvSpPr>
        <p:spPr>
          <a:xfrm flipH="false" flipV="false" rot="0">
            <a:off x="0" y="2016223"/>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6000"/>
              <a:extLst>
                <a:ext uri="{96DAC541-7B7A-43D3-8B79-37D633B846F1}">
                  <asvg:svgBlip xmlns:asvg="http://schemas.microsoft.com/office/drawing/2016/SVG/main" r:embed="rId13"/>
                </a:ext>
              </a:extLst>
            </a:blip>
            <a:stretch>
              <a:fillRect l="0" t="0" r="0" b="0"/>
            </a:stretch>
          </a:blipFill>
        </p:spPr>
      </p:sp>
      <p:sp>
        <p:nvSpPr>
          <p:cNvPr name="Freeform 11" id="11"/>
          <p:cNvSpPr/>
          <p:nvPr/>
        </p:nvSpPr>
        <p:spPr>
          <a:xfrm flipH="false" flipV="false" rot="0">
            <a:off x="6753246" y="2390047"/>
            <a:ext cx="3273756" cy="2189324"/>
          </a:xfrm>
          <a:custGeom>
            <a:avLst/>
            <a:gdLst/>
            <a:ahLst/>
            <a:cxnLst/>
            <a:rect r="r" b="b" t="t" l="l"/>
            <a:pathLst>
              <a:path h="2189324" w="3273756">
                <a:moveTo>
                  <a:pt x="0" y="0"/>
                </a:moveTo>
                <a:lnTo>
                  <a:pt x="3273756" y="0"/>
                </a:lnTo>
                <a:lnTo>
                  <a:pt x="3273756" y="2189324"/>
                </a:lnTo>
                <a:lnTo>
                  <a:pt x="0" y="2189324"/>
                </a:lnTo>
                <a:lnTo>
                  <a:pt x="0" y="0"/>
                </a:lnTo>
                <a:close/>
              </a:path>
            </a:pathLst>
          </a:custGeom>
          <a:blipFill>
            <a:blip r:embed="rId14">
              <a:alphaModFix amt="6000"/>
              <a:extLst>
                <a:ext uri="{96DAC541-7B7A-43D3-8B79-37D633B846F1}">
                  <asvg:svgBlip xmlns:asvg="http://schemas.microsoft.com/office/drawing/2016/SVG/main" r:embed="rId15"/>
                </a:ext>
              </a:extLst>
            </a:blip>
            <a:stretch>
              <a:fillRect l="0" t="0" r="0" b="0"/>
            </a:stretch>
          </a:blipFill>
        </p:spPr>
      </p:sp>
      <p:sp>
        <p:nvSpPr>
          <p:cNvPr name="Freeform 12" id="12"/>
          <p:cNvSpPr/>
          <p:nvPr/>
        </p:nvSpPr>
        <p:spPr>
          <a:xfrm flipH="false" flipV="false" rot="0">
            <a:off x="13844894" y="7383331"/>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6000"/>
            </a:blip>
            <a:stretch>
              <a:fillRect l="0" t="0" r="0" b="0"/>
            </a:stretch>
          </a:blipFill>
        </p:spPr>
      </p:sp>
      <p:sp>
        <p:nvSpPr>
          <p:cNvPr name="Freeform 13" id="13"/>
          <p:cNvSpPr/>
          <p:nvPr/>
        </p:nvSpPr>
        <p:spPr>
          <a:xfrm flipH="false" flipV="false" rot="0">
            <a:off x="472958" y="6318181"/>
            <a:ext cx="3363190" cy="1193932"/>
          </a:xfrm>
          <a:custGeom>
            <a:avLst/>
            <a:gdLst/>
            <a:ahLst/>
            <a:cxnLst/>
            <a:rect r="r" b="b" t="t" l="l"/>
            <a:pathLst>
              <a:path h="1193932" w="3363190">
                <a:moveTo>
                  <a:pt x="0" y="0"/>
                </a:moveTo>
                <a:lnTo>
                  <a:pt x="3363189" y="0"/>
                </a:lnTo>
                <a:lnTo>
                  <a:pt x="3363189" y="1193933"/>
                </a:lnTo>
                <a:lnTo>
                  <a:pt x="0" y="1193933"/>
                </a:lnTo>
                <a:lnTo>
                  <a:pt x="0" y="0"/>
                </a:lnTo>
                <a:close/>
              </a:path>
            </a:pathLst>
          </a:custGeom>
          <a:blipFill>
            <a:blip r:embed="rId17">
              <a:alphaModFix amt="6000"/>
              <a:extLst>
                <a:ext uri="{96DAC541-7B7A-43D3-8B79-37D633B846F1}">
                  <asvg:svgBlip xmlns:asvg="http://schemas.microsoft.com/office/drawing/2016/SVG/main" r:embed="rId18"/>
                </a:ext>
              </a:extLst>
            </a:blip>
            <a:stretch>
              <a:fillRect l="0" t="0" r="0" b="0"/>
            </a:stretch>
          </a:blipFill>
        </p:spPr>
      </p:sp>
      <p:sp>
        <p:nvSpPr>
          <p:cNvPr name="Freeform 14" id="14"/>
          <p:cNvSpPr/>
          <p:nvPr/>
        </p:nvSpPr>
        <p:spPr>
          <a:xfrm flipH="false" flipV="false" rot="0">
            <a:off x="16401569" y="6663764"/>
            <a:ext cx="1612207" cy="1814017"/>
          </a:xfrm>
          <a:custGeom>
            <a:avLst/>
            <a:gdLst/>
            <a:ahLst/>
            <a:cxnLst/>
            <a:rect r="r" b="b" t="t" l="l"/>
            <a:pathLst>
              <a:path h="1814017" w="1612207">
                <a:moveTo>
                  <a:pt x="0" y="0"/>
                </a:moveTo>
                <a:lnTo>
                  <a:pt x="1612208" y="0"/>
                </a:lnTo>
                <a:lnTo>
                  <a:pt x="1612208" y="1814017"/>
                </a:lnTo>
                <a:lnTo>
                  <a:pt x="0" y="1814017"/>
                </a:lnTo>
                <a:lnTo>
                  <a:pt x="0" y="0"/>
                </a:lnTo>
                <a:close/>
              </a:path>
            </a:pathLst>
          </a:custGeom>
          <a:blipFill>
            <a:blip r:embed="rId19">
              <a:alphaModFix amt="6000"/>
              <a:extLst>
                <a:ext uri="{96DAC541-7B7A-43D3-8B79-37D633B846F1}">
                  <asvg:svgBlip xmlns:asvg="http://schemas.microsoft.com/office/drawing/2016/SVG/main" r:embed="rId20"/>
                </a:ext>
              </a:extLst>
            </a:blip>
            <a:stretch>
              <a:fillRect l="0" t="0" r="0" b="0"/>
            </a:stretch>
          </a:blipFill>
        </p:spPr>
      </p:sp>
      <p:sp>
        <p:nvSpPr>
          <p:cNvPr name="Freeform 15" id="15"/>
          <p:cNvSpPr/>
          <p:nvPr/>
        </p:nvSpPr>
        <p:spPr>
          <a:xfrm flipH="false" flipV="false" rot="0">
            <a:off x="5372873" y="8221101"/>
            <a:ext cx="1758264" cy="1494525"/>
          </a:xfrm>
          <a:custGeom>
            <a:avLst/>
            <a:gdLst/>
            <a:ahLst/>
            <a:cxnLst/>
            <a:rect r="r" b="b" t="t" l="l"/>
            <a:pathLst>
              <a:path h="1494525" w="1758264">
                <a:moveTo>
                  <a:pt x="0" y="0"/>
                </a:moveTo>
                <a:lnTo>
                  <a:pt x="1758265" y="0"/>
                </a:lnTo>
                <a:lnTo>
                  <a:pt x="1758265" y="1494524"/>
                </a:lnTo>
                <a:lnTo>
                  <a:pt x="0" y="1494524"/>
                </a:lnTo>
                <a:lnTo>
                  <a:pt x="0" y="0"/>
                </a:lnTo>
                <a:close/>
              </a:path>
            </a:pathLst>
          </a:custGeom>
          <a:blipFill>
            <a:blip r:embed="rId21">
              <a:alphaModFix amt="6000"/>
              <a:extLst>
                <a:ext uri="{96DAC541-7B7A-43D3-8B79-37D633B846F1}">
                  <asvg:svgBlip xmlns:asvg="http://schemas.microsoft.com/office/drawing/2016/SVG/main" r:embed="rId22"/>
                </a:ext>
              </a:extLst>
            </a:blip>
            <a:stretch>
              <a:fillRect l="0" t="0" r="0" b="0"/>
            </a:stretch>
          </a:blipFill>
        </p:spPr>
      </p:sp>
      <p:sp>
        <p:nvSpPr>
          <p:cNvPr name="Freeform 16" id="16"/>
          <p:cNvSpPr/>
          <p:nvPr/>
        </p:nvSpPr>
        <p:spPr>
          <a:xfrm flipH="false" flipV="false" rot="0">
            <a:off x="10886569" y="5602940"/>
            <a:ext cx="2086911" cy="2305979"/>
          </a:xfrm>
          <a:custGeom>
            <a:avLst/>
            <a:gdLst/>
            <a:ahLst/>
            <a:cxnLst/>
            <a:rect r="r" b="b" t="t" l="l"/>
            <a:pathLst>
              <a:path h="2305979" w="2086911">
                <a:moveTo>
                  <a:pt x="0" y="0"/>
                </a:moveTo>
                <a:lnTo>
                  <a:pt x="2086911" y="0"/>
                </a:lnTo>
                <a:lnTo>
                  <a:pt x="2086911" y="2305979"/>
                </a:lnTo>
                <a:lnTo>
                  <a:pt x="0" y="2305979"/>
                </a:lnTo>
                <a:lnTo>
                  <a:pt x="0" y="0"/>
                </a:lnTo>
                <a:close/>
              </a:path>
            </a:pathLst>
          </a:custGeom>
          <a:blipFill>
            <a:blip r:embed="rId23">
              <a:alphaModFix amt="6000"/>
              <a:extLst>
                <a:ext uri="{96DAC541-7B7A-43D3-8B79-37D633B846F1}">
                  <asvg:svgBlip xmlns:asvg="http://schemas.microsoft.com/office/drawing/2016/SVG/main" r:embed="rId24"/>
                </a:ext>
              </a:extLst>
            </a:blip>
            <a:stretch>
              <a:fillRect l="0" t="0" r="0" b="0"/>
            </a:stretch>
          </a:blipFill>
        </p:spPr>
      </p:sp>
      <p:sp>
        <p:nvSpPr>
          <p:cNvPr name="Freeform 17" id="17"/>
          <p:cNvSpPr/>
          <p:nvPr/>
        </p:nvSpPr>
        <p:spPr>
          <a:xfrm flipH="false" flipV="false" rot="0">
            <a:off x="8892306" y="8221101"/>
            <a:ext cx="4211370" cy="1900381"/>
          </a:xfrm>
          <a:custGeom>
            <a:avLst/>
            <a:gdLst/>
            <a:ahLst/>
            <a:cxnLst/>
            <a:rect r="r" b="b" t="t" l="l"/>
            <a:pathLst>
              <a:path h="1900381" w="4211370">
                <a:moveTo>
                  <a:pt x="0" y="0"/>
                </a:moveTo>
                <a:lnTo>
                  <a:pt x="4211370" y="0"/>
                </a:lnTo>
                <a:lnTo>
                  <a:pt x="4211370" y="1900380"/>
                </a:lnTo>
                <a:lnTo>
                  <a:pt x="0" y="1900380"/>
                </a:lnTo>
                <a:lnTo>
                  <a:pt x="0" y="0"/>
                </a:lnTo>
                <a:close/>
              </a:path>
            </a:pathLst>
          </a:custGeom>
          <a:blipFill>
            <a:blip r:embed="rId25">
              <a:alphaModFix amt="6000"/>
              <a:extLst>
                <a:ext uri="{96DAC541-7B7A-43D3-8B79-37D633B846F1}">
                  <asvg:svgBlip xmlns:asvg="http://schemas.microsoft.com/office/drawing/2016/SVG/main" r:embed="rId26"/>
                </a:ext>
              </a:extLst>
            </a:blip>
            <a:stretch>
              <a:fillRect l="0" t="0" r="0" b="0"/>
            </a:stretch>
          </a:blipFill>
        </p:spPr>
      </p:sp>
      <p:sp>
        <p:nvSpPr>
          <p:cNvPr name="Freeform 18" id="18"/>
          <p:cNvSpPr/>
          <p:nvPr/>
        </p:nvSpPr>
        <p:spPr>
          <a:xfrm flipH="false" flipV="false" rot="0">
            <a:off x="1952533" y="7908919"/>
            <a:ext cx="1995875" cy="1995875"/>
          </a:xfrm>
          <a:custGeom>
            <a:avLst/>
            <a:gdLst/>
            <a:ahLst/>
            <a:cxnLst/>
            <a:rect r="r" b="b" t="t" l="l"/>
            <a:pathLst>
              <a:path h="1995875" w="1995875">
                <a:moveTo>
                  <a:pt x="0" y="0"/>
                </a:moveTo>
                <a:lnTo>
                  <a:pt x="1995875" y="0"/>
                </a:lnTo>
                <a:lnTo>
                  <a:pt x="1995875" y="1995875"/>
                </a:lnTo>
                <a:lnTo>
                  <a:pt x="0" y="1995875"/>
                </a:lnTo>
                <a:lnTo>
                  <a:pt x="0" y="0"/>
                </a:lnTo>
                <a:close/>
              </a:path>
            </a:pathLst>
          </a:custGeom>
          <a:blipFill>
            <a:blip r:embed="rId27">
              <a:alphaModFix amt="6000"/>
              <a:extLst>
                <a:ext uri="{96DAC541-7B7A-43D3-8B79-37D633B846F1}">
                  <asvg:svgBlip xmlns:asvg="http://schemas.microsoft.com/office/drawing/2016/SVG/main" r:embed="rId28"/>
                </a:ext>
              </a:extLst>
            </a:blip>
            <a:stretch>
              <a:fillRect l="0" t="0" r="0" b="0"/>
            </a:stretch>
          </a:blipFill>
        </p:spPr>
      </p:sp>
      <p:sp>
        <p:nvSpPr>
          <p:cNvPr name="TextBox 19" id="19"/>
          <p:cNvSpPr txBox="true"/>
          <p:nvPr/>
        </p:nvSpPr>
        <p:spPr>
          <a:xfrm rot="0">
            <a:off x="0" y="-137333"/>
            <a:ext cx="17784611" cy="2115456"/>
          </a:xfrm>
          <a:prstGeom prst="rect">
            <a:avLst/>
          </a:prstGeom>
        </p:spPr>
        <p:txBody>
          <a:bodyPr anchor="t" rtlCol="false" tIns="0" lIns="0" bIns="0" rIns="0">
            <a:spAutoFit/>
          </a:bodyPr>
          <a:lstStyle/>
          <a:p>
            <a:pPr algn="ctr">
              <a:lnSpc>
                <a:spcPts val="7825"/>
              </a:lnSpc>
              <a:spcBef>
                <a:spcPct val="0"/>
              </a:spcBef>
            </a:pPr>
            <a:r>
              <a:rPr lang="en-US" b="true" sz="5589">
                <a:solidFill>
                  <a:srgbClr val="000000"/>
                </a:solidFill>
                <a:latin typeface="Cooper Hewitt Bold"/>
                <a:ea typeface="Cooper Hewitt Bold"/>
                <a:cs typeface="Cooper Hewitt Bold"/>
                <a:sym typeface="Cooper Hewitt Bold"/>
              </a:rPr>
              <a:t>Tribal Leadership on Clean Transportation and Energy Resources in the Midwest </a:t>
            </a:r>
          </a:p>
        </p:txBody>
      </p:sp>
      <p:sp>
        <p:nvSpPr>
          <p:cNvPr name="TextBox 20" id="20"/>
          <p:cNvSpPr txBox="true"/>
          <p:nvPr/>
        </p:nvSpPr>
        <p:spPr>
          <a:xfrm rot="0">
            <a:off x="0" y="1786710"/>
            <a:ext cx="18288000" cy="3592467"/>
          </a:xfrm>
          <a:prstGeom prst="rect">
            <a:avLst/>
          </a:prstGeom>
        </p:spPr>
        <p:txBody>
          <a:bodyPr anchor="t" rtlCol="false" tIns="0" lIns="0" bIns="0" rIns="0">
            <a:spAutoFit/>
          </a:bodyPr>
          <a:lstStyle/>
          <a:p>
            <a:pPr algn="ctr">
              <a:lnSpc>
                <a:spcPts val="7054"/>
              </a:lnSpc>
            </a:pPr>
            <a:r>
              <a:rPr lang="en-US" sz="5039">
                <a:solidFill>
                  <a:srgbClr val="000000"/>
                </a:solidFill>
                <a:latin typeface="Canva Sans"/>
                <a:ea typeface="Canva Sans"/>
                <a:cs typeface="Canva Sans"/>
                <a:sym typeface="Canva Sans"/>
              </a:rPr>
              <a:t>1pm</a:t>
            </a:r>
            <a:r>
              <a:rPr lang="en-US" sz="5039" b="true">
                <a:solidFill>
                  <a:srgbClr val="000000"/>
                </a:solidFill>
                <a:latin typeface="Canva Sans Bold"/>
                <a:ea typeface="Canva Sans Bold"/>
                <a:cs typeface="Canva Sans Bold"/>
                <a:sym typeface="Canva Sans Bold"/>
              </a:rPr>
              <a:t> - </a:t>
            </a:r>
            <a:r>
              <a:rPr lang="en-US" sz="5039">
                <a:solidFill>
                  <a:srgbClr val="000000"/>
                </a:solidFill>
                <a:latin typeface="Canva Sans"/>
                <a:ea typeface="Canva Sans"/>
                <a:cs typeface="Canva Sans"/>
                <a:sym typeface="Canva Sans"/>
              </a:rPr>
              <a:t>Hall of Ideas: Room F</a:t>
            </a:r>
            <a:r>
              <a:rPr lang="en-US" sz="5039" b="true">
                <a:solidFill>
                  <a:srgbClr val="000000"/>
                </a:solidFill>
                <a:latin typeface="Canva Sans Bold"/>
                <a:ea typeface="Canva Sans Bold"/>
                <a:cs typeface="Canva Sans Bold"/>
                <a:sym typeface="Canva Sans Bold"/>
              </a:rPr>
              <a:t>: </a:t>
            </a:r>
          </a:p>
          <a:p>
            <a:pPr algn="l">
              <a:lnSpc>
                <a:spcPts val="5375"/>
              </a:lnSpc>
            </a:pPr>
            <a:r>
              <a:rPr lang="en-US" sz="3839" b="true">
                <a:solidFill>
                  <a:srgbClr val="215EF8"/>
                </a:solidFill>
                <a:latin typeface="Canva Sans Bold"/>
                <a:ea typeface="Canva Sans Bold"/>
                <a:cs typeface="Canva Sans Bold"/>
                <a:sym typeface="Canva Sans Bold"/>
              </a:rPr>
              <a:t>Robert Blake</a:t>
            </a:r>
            <a:r>
              <a:rPr lang="en-US" sz="3839">
                <a:solidFill>
                  <a:srgbClr val="215EF8"/>
                </a:solidFill>
                <a:latin typeface="Canva Sans"/>
                <a:ea typeface="Canva Sans"/>
                <a:cs typeface="Canva Sans"/>
                <a:sym typeface="Canva Sans"/>
              </a:rPr>
              <a:t>, Executive Director of Native Sun Community Power Development (Native Sun), and</a:t>
            </a:r>
          </a:p>
          <a:p>
            <a:pPr algn="l">
              <a:lnSpc>
                <a:spcPts val="5375"/>
              </a:lnSpc>
              <a:spcBef>
                <a:spcPct val="0"/>
              </a:spcBef>
            </a:pPr>
            <a:r>
              <a:rPr lang="en-US" b="true" sz="3839">
                <a:solidFill>
                  <a:srgbClr val="215EF8"/>
                </a:solidFill>
                <a:latin typeface="Canva Sans Bold"/>
                <a:ea typeface="Canva Sans Bold"/>
                <a:cs typeface="Canva Sans Bold"/>
                <a:sym typeface="Canva Sans Bold"/>
              </a:rPr>
              <a:t>Daniel Wiggins Jr.</a:t>
            </a:r>
            <a:r>
              <a:rPr lang="en-US" sz="3839">
                <a:solidFill>
                  <a:srgbClr val="215EF8"/>
                </a:solidFill>
                <a:latin typeface="Canva Sans"/>
                <a:ea typeface="Canva Sans"/>
                <a:cs typeface="Canva Sans"/>
                <a:sym typeface="Canva Sans"/>
              </a:rPr>
              <a:t>, Executive Director of the Midwest Tribal Energy Resources Association (MTERA)</a:t>
            </a:r>
          </a:p>
        </p:txBody>
      </p:sp>
      <p:sp>
        <p:nvSpPr>
          <p:cNvPr name="TextBox 21" id="21"/>
          <p:cNvSpPr txBox="true"/>
          <p:nvPr/>
        </p:nvSpPr>
        <p:spPr>
          <a:xfrm rot="0">
            <a:off x="80306" y="5754175"/>
            <a:ext cx="18127388" cy="4367306"/>
          </a:xfrm>
          <a:prstGeom prst="rect">
            <a:avLst/>
          </a:prstGeom>
        </p:spPr>
        <p:txBody>
          <a:bodyPr anchor="t" rtlCol="false" tIns="0" lIns="0" bIns="0" rIns="0">
            <a:spAutoFit/>
          </a:bodyPr>
          <a:lstStyle/>
          <a:p>
            <a:pPr algn="l">
              <a:lnSpc>
                <a:spcPts val="4982"/>
              </a:lnSpc>
              <a:spcBef>
                <a:spcPct val="0"/>
              </a:spcBef>
            </a:pPr>
            <a:r>
              <a:rPr lang="en-US" sz="3558">
                <a:solidFill>
                  <a:srgbClr val="000000"/>
                </a:solidFill>
                <a:latin typeface="Canva Sans"/>
                <a:ea typeface="Canva Sans"/>
                <a:cs typeface="Canva Sans"/>
                <a:sym typeface="Canva Sans"/>
              </a:rPr>
              <a:t>Moderated by </a:t>
            </a:r>
            <a:r>
              <a:rPr lang="en-US" b="true" sz="3558">
                <a:solidFill>
                  <a:srgbClr val="215EF8"/>
                </a:solidFill>
                <a:latin typeface="Canva Sans Bold"/>
                <a:ea typeface="Canva Sans Bold"/>
                <a:cs typeface="Canva Sans Bold"/>
                <a:sym typeface="Canva Sans Bold"/>
              </a:rPr>
              <a:t>Peter Chipman</a:t>
            </a:r>
            <a:r>
              <a:rPr lang="en-US" sz="3558">
                <a:solidFill>
                  <a:srgbClr val="215EF8"/>
                </a:solidFill>
                <a:latin typeface="Canva Sans"/>
                <a:ea typeface="Canva Sans"/>
                <a:cs typeface="Canva Sans"/>
                <a:sym typeface="Canva Sans"/>
              </a:rPr>
              <a:t>, Director of Sustainable Transportation of Native Sun Community Power Development.</a:t>
            </a:r>
            <a:r>
              <a:rPr lang="en-US" sz="3558">
                <a:solidFill>
                  <a:srgbClr val="000000"/>
                </a:solidFill>
                <a:latin typeface="Canva Sans"/>
                <a:ea typeface="Canva Sans"/>
                <a:cs typeface="Canva Sans"/>
                <a:sym typeface="Canva Sans"/>
              </a:rPr>
              <a:t> Learn how tribal organizations are bringing clean transportation &amp; power to Tribal Nations across the Midwest, managing &amp; developing their energy resources through collective action. What technologies are supporting energy sovereignty? Learn about the EV tribal infrastructure, workforce development, agrivoltaics, and microgrids that are helping to develop an “</a:t>
            </a:r>
            <a:r>
              <a:rPr lang="en-US" sz="3558" i="true">
                <a:solidFill>
                  <a:srgbClr val="000000"/>
                </a:solidFill>
                <a:latin typeface="Canva Sans Italics"/>
                <a:ea typeface="Canva Sans Italics"/>
                <a:cs typeface="Canva Sans Italics"/>
                <a:sym typeface="Canva Sans Italics"/>
              </a:rPr>
              <a:t>Electric Nation” </a:t>
            </a:r>
            <a:r>
              <a:rPr lang="en-US" sz="3558">
                <a:solidFill>
                  <a:srgbClr val="000000"/>
                </a:solidFill>
                <a:latin typeface="Canva Sans"/>
                <a:ea typeface="Canva Sans"/>
                <a:cs typeface="Canva Sans"/>
                <a:sym typeface="Canva Sans"/>
              </a:rPr>
              <a:t>that connects sovereign Tribes through clean transportation and energy.</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891485"/>
            <a:ext cx="18288000" cy="8395515"/>
            <a:chOff x="0" y="0"/>
            <a:chExt cx="4816593" cy="2211164"/>
          </a:xfrm>
        </p:grpSpPr>
        <p:sp>
          <p:nvSpPr>
            <p:cNvPr name="Freeform 3" id="3"/>
            <p:cNvSpPr/>
            <p:nvPr/>
          </p:nvSpPr>
          <p:spPr>
            <a:xfrm flipH="false" flipV="false" rot="0">
              <a:off x="0" y="0"/>
              <a:ext cx="4816592" cy="2211164"/>
            </a:xfrm>
            <a:custGeom>
              <a:avLst/>
              <a:gdLst/>
              <a:ahLst/>
              <a:cxnLst/>
              <a:rect r="r" b="b" t="t" l="l"/>
              <a:pathLst>
                <a:path h="2211164" w="4816592">
                  <a:moveTo>
                    <a:pt x="0" y="0"/>
                  </a:moveTo>
                  <a:lnTo>
                    <a:pt x="4816592" y="0"/>
                  </a:lnTo>
                  <a:lnTo>
                    <a:pt x="4816592" y="2211164"/>
                  </a:lnTo>
                  <a:lnTo>
                    <a:pt x="0" y="2211164"/>
                  </a:lnTo>
                  <a:close/>
                </a:path>
              </a:pathLst>
            </a:custGeom>
            <a:solidFill>
              <a:srgbClr val="FFFFFF"/>
            </a:solidFill>
          </p:spPr>
        </p:sp>
        <p:sp>
          <p:nvSpPr>
            <p:cNvPr name="TextBox 4" id="4"/>
            <p:cNvSpPr txBox="true"/>
            <p:nvPr/>
          </p:nvSpPr>
          <p:spPr>
            <a:xfrm>
              <a:off x="0" y="-38100"/>
              <a:ext cx="4816593" cy="2249264"/>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5118275" y="5181490"/>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6000"/>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0027002" y="2755207"/>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6000"/>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14471469" y="4792346"/>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6000"/>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1171982" y="27784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6000"/>
              <a:extLst>
                <a:ext uri="{96DAC541-7B7A-43D3-8B79-37D633B846F1}">
                  <asvg:svgBlip xmlns:asvg="http://schemas.microsoft.com/office/drawing/2016/SVG/main" r:embed="rId9"/>
                </a:ext>
              </a:extLst>
            </a:blip>
            <a:stretch>
              <a:fillRect l="0" t="0" r="0" b="0"/>
            </a:stretch>
          </a:blipFill>
        </p:spPr>
      </p:sp>
      <p:sp>
        <p:nvSpPr>
          <p:cNvPr name="Freeform 9" id="9"/>
          <p:cNvSpPr/>
          <p:nvPr/>
        </p:nvSpPr>
        <p:spPr>
          <a:xfrm flipH="false" flipV="false" rot="0">
            <a:off x="14941223" y="2016223"/>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6000"/>
              <a:extLst>
                <a:ext uri="{96DAC541-7B7A-43D3-8B79-37D633B846F1}">
                  <asvg:svgBlip xmlns:asvg="http://schemas.microsoft.com/office/drawing/2016/SVG/main" r:embed="rId11"/>
                </a:ext>
              </a:extLst>
            </a:blip>
            <a:stretch>
              <a:fillRect l="0" t="0" r="0" b="0"/>
            </a:stretch>
          </a:blipFill>
        </p:spPr>
      </p:sp>
      <p:sp>
        <p:nvSpPr>
          <p:cNvPr name="Freeform 10" id="10"/>
          <p:cNvSpPr/>
          <p:nvPr/>
        </p:nvSpPr>
        <p:spPr>
          <a:xfrm flipH="false" flipV="false" rot="0">
            <a:off x="0" y="2016223"/>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6000"/>
              <a:extLst>
                <a:ext uri="{96DAC541-7B7A-43D3-8B79-37D633B846F1}">
                  <asvg:svgBlip xmlns:asvg="http://schemas.microsoft.com/office/drawing/2016/SVG/main" r:embed="rId13"/>
                </a:ext>
              </a:extLst>
            </a:blip>
            <a:stretch>
              <a:fillRect l="0" t="0" r="0" b="0"/>
            </a:stretch>
          </a:blipFill>
        </p:spPr>
      </p:sp>
      <p:sp>
        <p:nvSpPr>
          <p:cNvPr name="Freeform 11" id="11"/>
          <p:cNvSpPr/>
          <p:nvPr/>
        </p:nvSpPr>
        <p:spPr>
          <a:xfrm flipH="false" flipV="false" rot="0">
            <a:off x="6753246" y="2390047"/>
            <a:ext cx="3273756" cy="2189324"/>
          </a:xfrm>
          <a:custGeom>
            <a:avLst/>
            <a:gdLst/>
            <a:ahLst/>
            <a:cxnLst/>
            <a:rect r="r" b="b" t="t" l="l"/>
            <a:pathLst>
              <a:path h="2189324" w="3273756">
                <a:moveTo>
                  <a:pt x="0" y="0"/>
                </a:moveTo>
                <a:lnTo>
                  <a:pt x="3273756" y="0"/>
                </a:lnTo>
                <a:lnTo>
                  <a:pt x="3273756" y="2189324"/>
                </a:lnTo>
                <a:lnTo>
                  <a:pt x="0" y="2189324"/>
                </a:lnTo>
                <a:lnTo>
                  <a:pt x="0" y="0"/>
                </a:lnTo>
                <a:close/>
              </a:path>
            </a:pathLst>
          </a:custGeom>
          <a:blipFill>
            <a:blip r:embed="rId14">
              <a:alphaModFix amt="6000"/>
              <a:extLst>
                <a:ext uri="{96DAC541-7B7A-43D3-8B79-37D633B846F1}">
                  <asvg:svgBlip xmlns:asvg="http://schemas.microsoft.com/office/drawing/2016/SVG/main" r:embed="rId15"/>
                </a:ext>
              </a:extLst>
            </a:blip>
            <a:stretch>
              <a:fillRect l="0" t="0" r="0" b="0"/>
            </a:stretch>
          </a:blipFill>
        </p:spPr>
      </p:sp>
      <p:sp>
        <p:nvSpPr>
          <p:cNvPr name="Freeform 12" id="12"/>
          <p:cNvSpPr/>
          <p:nvPr/>
        </p:nvSpPr>
        <p:spPr>
          <a:xfrm flipH="false" flipV="false" rot="0">
            <a:off x="13844894" y="7383331"/>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6000"/>
            </a:blip>
            <a:stretch>
              <a:fillRect l="0" t="0" r="0" b="0"/>
            </a:stretch>
          </a:blipFill>
        </p:spPr>
      </p:sp>
      <p:sp>
        <p:nvSpPr>
          <p:cNvPr name="Freeform 13" id="13"/>
          <p:cNvSpPr/>
          <p:nvPr/>
        </p:nvSpPr>
        <p:spPr>
          <a:xfrm flipH="false" flipV="false" rot="0">
            <a:off x="472958" y="6318181"/>
            <a:ext cx="3363190" cy="1193932"/>
          </a:xfrm>
          <a:custGeom>
            <a:avLst/>
            <a:gdLst/>
            <a:ahLst/>
            <a:cxnLst/>
            <a:rect r="r" b="b" t="t" l="l"/>
            <a:pathLst>
              <a:path h="1193932" w="3363190">
                <a:moveTo>
                  <a:pt x="0" y="0"/>
                </a:moveTo>
                <a:lnTo>
                  <a:pt x="3363189" y="0"/>
                </a:lnTo>
                <a:lnTo>
                  <a:pt x="3363189" y="1193933"/>
                </a:lnTo>
                <a:lnTo>
                  <a:pt x="0" y="1193933"/>
                </a:lnTo>
                <a:lnTo>
                  <a:pt x="0" y="0"/>
                </a:lnTo>
                <a:close/>
              </a:path>
            </a:pathLst>
          </a:custGeom>
          <a:blipFill>
            <a:blip r:embed="rId17">
              <a:alphaModFix amt="6000"/>
              <a:extLst>
                <a:ext uri="{96DAC541-7B7A-43D3-8B79-37D633B846F1}">
                  <asvg:svgBlip xmlns:asvg="http://schemas.microsoft.com/office/drawing/2016/SVG/main" r:embed="rId18"/>
                </a:ext>
              </a:extLst>
            </a:blip>
            <a:stretch>
              <a:fillRect l="0" t="0" r="0" b="0"/>
            </a:stretch>
          </a:blipFill>
        </p:spPr>
      </p:sp>
      <p:sp>
        <p:nvSpPr>
          <p:cNvPr name="Freeform 14" id="14"/>
          <p:cNvSpPr/>
          <p:nvPr/>
        </p:nvSpPr>
        <p:spPr>
          <a:xfrm flipH="false" flipV="false" rot="0">
            <a:off x="16401569" y="6663764"/>
            <a:ext cx="1612207" cy="1814017"/>
          </a:xfrm>
          <a:custGeom>
            <a:avLst/>
            <a:gdLst/>
            <a:ahLst/>
            <a:cxnLst/>
            <a:rect r="r" b="b" t="t" l="l"/>
            <a:pathLst>
              <a:path h="1814017" w="1612207">
                <a:moveTo>
                  <a:pt x="0" y="0"/>
                </a:moveTo>
                <a:lnTo>
                  <a:pt x="1612208" y="0"/>
                </a:lnTo>
                <a:lnTo>
                  <a:pt x="1612208" y="1814017"/>
                </a:lnTo>
                <a:lnTo>
                  <a:pt x="0" y="1814017"/>
                </a:lnTo>
                <a:lnTo>
                  <a:pt x="0" y="0"/>
                </a:lnTo>
                <a:close/>
              </a:path>
            </a:pathLst>
          </a:custGeom>
          <a:blipFill>
            <a:blip r:embed="rId19">
              <a:alphaModFix amt="6000"/>
              <a:extLst>
                <a:ext uri="{96DAC541-7B7A-43D3-8B79-37D633B846F1}">
                  <asvg:svgBlip xmlns:asvg="http://schemas.microsoft.com/office/drawing/2016/SVG/main" r:embed="rId20"/>
                </a:ext>
              </a:extLst>
            </a:blip>
            <a:stretch>
              <a:fillRect l="0" t="0" r="0" b="0"/>
            </a:stretch>
          </a:blipFill>
        </p:spPr>
      </p:sp>
      <p:sp>
        <p:nvSpPr>
          <p:cNvPr name="Freeform 15" id="15"/>
          <p:cNvSpPr/>
          <p:nvPr/>
        </p:nvSpPr>
        <p:spPr>
          <a:xfrm flipH="false" flipV="false" rot="0">
            <a:off x="5372873" y="8221101"/>
            <a:ext cx="1758264" cy="1494525"/>
          </a:xfrm>
          <a:custGeom>
            <a:avLst/>
            <a:gdLst/>
            <a:ahLst/>
            <a:cxnLst/>
            <a:rect r="r" b="b" t="t" l="l"/>
            <a:pathLst>
              <a:path h="1494525" w="1758264">
                <a:moveTo>
                  <a:pt x="0" y="0"/>
                </a:moveTo>
                <a:lnTo>
                  <a:pt x="1758265" y="0"/>
                </a:lnTo>
                <a:lnTo>
                  <a:pt x="1758265" y="1494524"/>
                </a:lnTo>
                <a:lnTo>
                  <a:pt x="0" y="1494524"/>
                </a:lnTo>
                <a:lnTo>
                  <a:pt x="0" y="0"/>
                </a:lnTo>
                <a:close/>
              </a:path>
            </a:pathLst>
          </a:custGeom>
          <a:blipFill>
            <a:blip r:embed="rId21">
              <a:alphaModFix amt="6000"/>
              <a:extLst>
                <a:ext uri="{96DAC541-7B7A-43D3-8B79-37D633B846F1}">
                  <asvg:svgBlip xmlns:asvg="http://schemas.microsoft.com/office/drawing/2016/SVG/main" r:embed="rId22"/>
                </a:ext>
              </a:extLst>
            </a:blip>
            <a:stretch>
              <a:fillRect l="0" t="0" r="0" b="0"/>
            </a:stretch>
          </a:blipFill>
        </p:spPr>
      </p:sp>
      <p:sp>
        <p:nvSpPr>
          <p:cNvPr name="Freeform 16" id="16"/>
          <p:cNvSpPr/>
          <p:nvPr/>
        </p:nvSpPr>
        <p:spPr>
          <a:xfrm flipH="false" flipV="false" rot="0">
            <a:off x="10886569" y="5602940"/>
            <a:ext cx="2086911" cy="2305979"/>
          </a:xfrm>
          <a:custGeom>
            <a:avLst/>
            <a:gdLst/>
            <a:ahLst/>
            <a:cxnLst/>
            <a:rect r="r" b="b" t="t" l="l"/>
            <a:pathLst>
              <a:path h="2305979" w="2086911">
                <a:moveTo>
                  <a:pt x="0" y="0"/>
                </a:moveTo>
                <a:lnTo>
                  <a:pt x="2086911" y="0"/>
                </a:lnTo>
                <a:lnTo>
                  <a:pt x="2086911" y="2305979"/>
                </a:lnTo>
                <a:lnTo>
                  <a:pt x="0" y="2305979"/>
                </a:lnTo>
                <a:lnTo>
                  <a:pt x="0" y="0"/>
                </a:lnTo>
                <a:close/>
              </a:path>
            </a:pathLst>
          </a:custGeom>
          <a:blipFill>
            <a:blip r:embed="rId23">
              <a:alphaModFix amt="6000"/>
              <a:extLst>
                <a:ext uri="{96DAC541-7B7A-43D3-8B79-37D633B846F1}">
                  <asvg:svgBlip xmlns:asvg="http://schemas.microsoft.com/office/drawing/2016/SVG/main" r:embed="rId24"/>
                </a:ext>
              </a:extLst>
            </a:blip>
            <a:stretch>
              <a:fillRect l="0" t="0" r="0" b="0"/>
            </a:stretch>
          </a:blipFill>
        </p:spPr>
      </p:sp>
      <p:sp>
        <p:nvSpPr>
          <p:cNvPr name="Freeform 17" id="17"/>
          <p:cNvSpPr/>
          <p:nvPr/>
        </p:nvSpPr>
        <p:spPr>
          <a:xfrm flipH="false" flipV="false" rot="0">
            <a:off x="8892306" y="8221101"/>
            <a:ext cx="4211370" cy="1900381"/>
          </a:xfrm>
          <a:custGeom>
            <a:avLst/>
            <a:gdLst/>
            <a:ahLst/>
            <a:cxnLst/>
            <a:rect r="r" b="b" t="t" l="l"/>
            <a:pathLst>
              <a:path h="1900381" w="4211370">
                <a:moveTo>
                  <a:pt x="0" y="0"/>
                </a:moveTo>
                <a:lnTo>
                  <a:pt x="4211370" y="0"/>
                </a:lnTo>
                <a:lnTo>
                  <a:pt x="4211370" y="1900380"/>
                </a:lnTo>
                <a:lnTo>
                  <a:pt x="0" y="1900380"/>
                </a:lnTo>
                <a:lnTo>
                  <a:pt x="0" y="0"/>
                </a:lnTo>
                <a:close/>
              </a:path>
            </a:pathLst>
          </a:custGeom>
          <a:blipFill>
            <a:blip r:embed="rId25">
              <a:alphaModFix amt="6000"/>
              <a:extLst>
                <a:ext uri="{96DAC541-7B7A-43D3-8B79-37D633B846F1}">
                  <asvg:svgBlip xmlns:asvg="http://schemas.microsoft.com/office/drawing/2016/SVG/main" r:embed="rId26"/>
                </a:ext>
              </a:extLst>
            </a:blip>
            <a:stretch>
              <a:fillRect l="0" t="0" r="0" b="0"/>
            </a:stretch>
          </a:blipFill>
        </p:spPr>
      </p:sp>
      <p:sp>
        <p:nvSpPr>
          <p:cNvPr name="Freeform 18" id="18"/>
          <p:cNvSpPr/>
          <p:nvPr/>
        </p:nvSpPr>
        <p:spPr>
          <a:xfrm flipH="false" flipV="false" rot="0">
            <a:off x="1952533" y="7908919"/>
            <a:ext cx="1995875" cy="1995875"/>
          </a:xfrm>
          <a:custGeom>
            <a:avLst/>
            <a:gdLst/>
            <a:ahLst/>
            <a:cxnLst/>
            <a:rect r="r" b="b" t="t" l="l"/>
            <a:pathLst>
              <a:path h="1995875" w="1995875">
                <a:moveTo>
                  <a:pt x="0" y="0"/>
                </a:moveTo>
                <a:lnTo>
                  <a:pt x="1995875" y="0"/>
                </a:lnTo>
                <a:lnTo>
                  <a:pt x="1995875" y="1995875"/>
                </a:lnTo>
                <a:lnTo>
                  <a:pt x="0" y="1995875"/>
                </a:lnTo>
                <a:lnTo>
                  <a:pt x="0" y="0"/>
                </a:lnTo>
                <a:close/>
              </a:path>
            </a:pathLst>
          </a:custGeom>
          <a:blipFill>
            <a:blip r:embed="rId27">
              <a:alphaModFix amt="6000"/>
              <a:extLst>
                <a:ext uri="{96DAC541-7B7A-43D3-8B79-37D633B846F1}">
                  <asvg:svgBlip xmlns:asvg="http://schemas.microsoft.com/office/drawing/2016/SVG/main" r:embed="rId28"/>
                </a:ext>
              </a:extLst>
            </a:blip>
            <a:stretch>
              <a:fillRect l="0" t="0" r="0" b="0"/>
            </a:stretch>
          </a:blipFill>
        </p:spPr>
      </p:sp>
      <p:sp>
        <p:nvSpPr>
          <p:cNvPr name="TextBox 19" id="19"/>
          <p:cNvSpPr txBox="true"/>
          <p:nvPr/>
        </p:nvSpPr>
        <p:spPr>
          <a:xfrm rot="0">
            <a:off x="494906" y="247834"/>
            <a:ext cx="16794798" cy="1157876"/>
          </a:xfrm>
          <a:prstGeom prst="rect">
            <a:avLst/>
          </a:prstGeom>
        </p:spPr>
        <p:txBody>
          <a:bodyPr anchor="t" rtlCol="false" tIns="0" lIns="0" bIns="0" rIns="0">
            <a:spAutoFit/>
          </a:bodyPr>
          <a:lstStyle/>
          <a:p>
            <a:pPr algn="ctr">
              <a:lnSpc>
                <a:spcPts val="8105"/>
              </a:lnSpc>
              <a:spcBef>
                <a:spcPct val="0"/>
              </a:spcBef>
            </a:pPr>
            <a:r>
              <a:rPr lang="en-US" b="true" sz="5789">
                <a:solidFill>
                  <a:srgbClr val="000000"/>
                </a:solidFill>
                <a:latin typeface="Cooper Hewitt Bold"/>
                <a:ea typeface="Cooper Hewitt Bold"/>
                <a:cs typeface="Cooper Hewitt Bold"/>
                <a:sym typeface="Cooper Hewitt Bold"/>
              </a:rPr>
              <a:t>Powering Tomorrow with Compressed Natural Gas </a:t>
            </a:r>
          </a:p>
        </p:txBody>
      </p:sp>
      <p:sp>
        <p:nvSpPr>
          <p:cNvPr name="TextBox 20" id="20"/>
          <p:cNvSpPr txBox="true"/>
          <p:nvPr/>
        </p:nvSpPr>
        <p:spPr>
          <a:xfrm rot="0">
            <a:off x="117590" y="1786710"/>
            <a:ext cx="18009798" cy="3640727"/>
          </a:xfrm>
          <a:prstGeom prst="rect">
            <a:avLst/>
          </a:prstGeom>
        </p:spPr>
        <p:txBody>
          <a:bodyPr anchor="t" rtlCol="false" tIns="0" lIns="0" bIns="0" rIns="0">
            <a:spAutoFit/>
          </a:bodyPr>
          <a:lstStyle/>
          <a:p>
            <a:pPr algn="ctr">
              <a:lnSpc>
                <a:spcPts val="8174"/>
              </a:lnSpc>
            </a:pPr>
            <a:r>
              <a:rPr lang="en-US" sz="5839">
                <a:solidFill>
                  <a:srgbClr val="000000"/>
                </a:solidFill>
                <a:latin typeface="Canva Sans"/>
                <a:ea typeface="Canva Sans"/>
                <a:cs typeface="Canva Sans"/>
                <a:sym typeface="Canva Sans"/>
              </a:rPr>
              <a:t>1pm</a:t>
            </a:r>
            <a:r>
              <a:rPr lang="en-US" sz="5839" b="true">
                <a:solidFill>
                  <a:srgbClr val="000000"/>
                </a:solidFill>
                <a:latin typeface="Canva Sans Bold"/>
                <a:ea typeface="Canva Sans Bold"/>
                <a:cs typeface="Canva Sans Bold"/>
                <a:sym typeface="Canva Sans Bold"/>
              </a:rPr>
              <a:t> - </a:t>
            </a:r>
            <a:r>
              <a:rPr lang="en-US" sz="5839">
                <a:solidFill>
                  <a:srgbClr val="000000"/>
                </a:solidFill>
                <a:latin typeface="Canva Sans"/>
                <a:ea typeface="Canva Sans"/>
                <a:cs typeface="Canva Sans"/>
                <a:sym typeface="Canva Sans"/>
              </a:rPr>
              <a:t>Hall of Ideas: Room G</a:t>
            </a:r>
            <a:r>
              <a:rPr lang="en-US" sz="5839" b="true">
                <a:solidFill>
                  <a:srgbClr val="000000"/>
                </a:solidFill>
                <a:latin typeface="Canva Sans Bold"/>
                <a:ea typeface="Canva Sans Bold"/>
                <a:cs typeface="Canva Sans Bold"/>
                <a:sym typeface="Canva Sans Bold"/>
              </a:rPr>
              <a:t>:</a:t>
            </a:r>
          </a:p>
          <a:p>
            <a:pPr algn="l">
              <a:lnSpc>
                <a:spcPts val="5235"/>
              </a:lnSpc>
            </a:pPr>
            <a:r>
              <a:rPr lang="en-US" sz="3739" b="true">
                <a:solidFill>
                  <a:srgbClr val="215EF8"/>
                </a:solidFill>
                <a:latin typeface="Canva Sans Bold"/>
                <a:ea typeface="Canva Sans Bold"/>
                <a:cs typeface="Canva Sans Bold"/>
                <a:sym typeface="Canva Sans Bold"/>
              </a:rPr>
              <a:t>Danny Miletta</a:t>
            </a:r>
            <a:r>
              <a:rPr lang="en-US" sz="3739">
                <a:solidFill>
                  <a:srgbClr val="215EF8"/>
                </a:solidFill>
                <a:latin typeface="Canva Sans"/>
                <a:ea typeface="Canva Sans"/>
                <a:cs typeface="Canva Sans"/>
                <a:sym typeface="Canva Sans"/>
              </a:rPr>
              <a:t>, Fleet Account Executive of Cummins</a:t>
            </a:r>
          </a:p>
          <a:p>
            <a:pPr algn="l">
              <a:lnSpc>
                <a:spcPts val="5235"/>
              </a:lnSpc>
            </a:pPr>
            <a:r>
              <a:rPr lang="en-US" sz="3739" b="true">
                <a:solidFill>
                  <a:srgbClr val="215EF8"/>
                </a:solidFill>
                <a:latin typeface="Canva Sans Bold"/>
                <a:ea typeface="Canva Sans Bold"/>
                <a:cs typeface="Canva Sans Bold"/>
                <a:sym typeface="Canva Sans Bold"/>
              </a:rPr>
              <a:t>Chris Myers</a:t>
            </a:r>
            <a:r>
              <a:rPr lang="en-US" sz="3739">
                <a:solidFill>
                  <a:srgbClr val="215EF8"/>
                </a:solidFill>
                <a:latin typeface="Canva Sans"/>
                <a:ea typeface="Canva Sans"/>
                <a:cs typeface="Canva Sans"/>
                <a:sym typeface="Canva Sans"/>
              </a:rPr>
              <a:t>, Director of Sales – CNG North America of ANGI Energy Systems</a:t>
            </a:r>
          </a:p>
          <a:p>
            <a:pPr algn="l">
              <a:lnSpc>
                <a:spcPts val="5235"/>
              </a:lnSpc>
            </a:pPr>
            <a:r>
              <a:rPr lang="en-US" sz="3739" b="true">
                <a:solidFill>
                  <a:srgbClr val="215EF8"/>
                </a:solidFill>
                <a:latin typeface="Canva Sans Bold"/>
                <a:ea typeface="Canva Sans Bold"/>
                <a:cs typeface="Canva Sans Bold"/>
                <a:sym typeface="Canva Sans Bold"/>
              </a:rPr>
              <a:t>Jason Van Den Brink</a:t>
            </a:r>
            <a:r>
              <a:rPr lang="en-US" sz="3739">
                <a:solidFill>
                  <a:srgbClr val="215EF8"/>
                </a:solidFill>
                <a:latin typeface="Canva Sans"/>
                <a:ea typeface="Canva Sans"/>
                <a:cs typeface="Canva Sans"/>
                <a:sym typeface="Canva Sans"/>
              </a:rPr>
              <a:t>, Chief Financial Officer at Ozinga</a:t>
            </a:r>
          </a:p>
          <a:p>
            <a:pPr algn="l">
              <a:lnSpc>
                <a:spcPts val="5235"/>
              </a:lnSpc>
              <a:spcBef>
                <a:spcPct val="0"/>
              </a:spcBef>
            </a:pPr>
            <a:r>
              <a:rPr lang="en-US" b="true" sz="3739">
                <a:solidFill>
                  <a:srgbClr val="215EF8"/>
                </a:solidFill>
                <a:latin typeface="Canva Sans Bold"/>
                <a:ea typeface="Canva Sans Bold"/>
                <a:cs typeface="Canva Sans Bold"/>
                <a:sym typeface="Canva Sans Bold"/>
              </a:rPr>
              <a:t>Brad Schmoll</a:t>
            </a:r>
            <a:r>
              <a:rPr lang="en-US" sz="3739">
                <a:solidFill>
                  <a:srgbClr val="215EF8"/>
                </a:solidFill>
                <a:latin typeface="Canva Sans"/>
                <a:ea typeface="Canva Sans"/>
                <a:cs typeface="Canva Sans"/>
                <a:sym typeface="Canva Sans"/>
              </a:rPr>
              <a:t>, Director of Alternative Energy at CMD Corporation</a:t>
            </a:r>
          </a:p>
        </p:txBody>
      </p:sp>
      <p:sp>
        <p:nvSpPr>
          <p:cNvPr name="TextBox 21" id="21"/>
          <p:cNvSpPr txBox="true"/>
          <p:nvPr/>
        </p:nvSpPr>
        <p:spPr>
          <a:xfrm rot="0">
            <a:off x="117590" y="5526740"/>
            <a:ext cx="18052820" cy="4486538"/>
          </a:xfrm>
          <a:prstGeom prst="rect">
            <a:avLst/>
          </a:prstGeom>
        </p:spPr>
        <p:txBody>
          <a:bodyPr anchor="t" rtlCol="false" tIns="0" lIns="0" bIns="0" rIns="0">
            <a:spAutoFit/>
          </a:bodyPr>
          <a:lstStyle/>
          <a:p>
            <a:pPr algn="l">
              <a:lnSpc>
                <a:spcPts val="5255"/>
              </a:lnSpc>
            </a:pPr>
            <a:r>
              <a:rPr lang="en-US" sz="3753">
                <a:solidFill>
                  <a:srgbClr val="000000"/>
                </a:solidFill>
                <a:latin typeface="Canva Sans"/>
                <a:ea typeface="Canva Sans"/>
                <a:cs typeface="Canva Sans"/>
                <a:sym typeface="Canva Sans"/>
              </a:rPr>
              <a:t>Moderated by </a:t>
            </a:r>
            <a:r>
              <a:rPr lang="en-US" sz="3753" b="true">
                <a:solidFill>
                  <a:srgbClr val="215EF8"/>
                </a:solidFill>
                <a:latin typeface="Canva Sans Bold"/>
                <a:ea typeface="Canva Sans Bold"/>
                <a:cs typeface="Canva Sans Bold"/>
                <a:sym typeface="Canva Sans Bold"/>
              </a:rPr>
              <a:t>Fred Schnook</a:t>
            </a:r>
            <a:r>
              <a:rPr lang="en-US" sz="3753">
                <a:solidFill>
                  <a:srgbClr val="215EF8"/>
                </a:solidFill>
                <a:latin typeface="Canva Sans"/>
                <a:ea typeface="Canva Sans"/>
                <a:cs typeface="Canva Sans"/>
                <a:sym typeface="Canva Sans"/>
              </a:rPr>
              <a:t>, Director, Wisconsin Clean Cities</a:t>
            </a:r>
          </a:p>
          <a:p>
            <a:pPr algn="l">
              <a:lnSpc>
                <a:spcPts val="6084"/>
              </a:lnSpc>
              <a:spcBef>
                <a:spcPct val="0"/>
              </a:spcBef>
            </a:pPr>
            <a:r>
              <a:rPr lang="en-US" sz="4346">
                <a:solidFill>
                  <a:srgbClr val="000000"/>
                </a:solidFill>
                <a:latin typeface="Canva Sans"/>
                <a:ea typeface="Canva Sans"/>
                <a:cs typeface="Canva Sans"/>
                <a:sym typeface="Canva Sans"/>
              </a:rPr>
              <a:t>Listen in on CNG experts discussing their experience with fleet transitions. Learn the factors which drove their switch and what fleets they believe make the best candidates for this alternative fuel. Listen to their thoughts on how fuel trends impact their purchasing decisions and what incentives are available.</a:t>
            </a: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269284"/>
            <a:ext cx="18288000" cy="6504030"/>
            <a:chOff x="0" y="0"/>
            <a:chExt cx="4816593" cy="1712996"/>
          </a:xfrm>
        </p:grpSpPr>
        <p:sp>
          <p:nvSpPr>
            <p:cNvPr name="Freeform 3" id="3"/>
            <p:cNvSpPr/>
            <p:nvPr/>
          </p:nvSpPr>
          <p:spPr>
            <a:xfrm flipH="false" flipV="false" rot="0">
              <a:off x="0" y="0"/>
              <a:ext cx="4816592" cy="1712996"/>
            </a:xfrm>
            <a:custGeom>
              <a:avLst/>
              <a:gdLst/>
              <a:ahLst/>
              <a:cxnLst/>
              <a:rect r="r" b="b" t="t" l="l"/>
              <a:pathLst>
                <a:path h="1712996" w="4816592">
                  <a:moveTo>
                    <a:pt x="0" y="0"/>
                  </a:moveTo>
                  <a:lnTo>
                    <a:pt x="4816592" y="0"/>
                  </a:lnTo>
                  <a:lnTo>
                    <a:pt x="4816592" y="1712996"/>
                  </a:lnTo>
                  <a:lnTo>
                    <a:pt x="0" y="1712996"/>
                  </a:lnTo>
                  <a:close/>
                </a:path>
              </a:pathLst>
            </a:custGeom>
            <a:solidFill>
              <a:srgbClr val="215EF8">
                <a:alpha val="85882"/>
              </a:srgbClr>
            </a:solidFill>
          </p:spPr>
        </p:sp>
        <p:sp>
          <p:nvSpPr>
            <p:cNvPr name="TextBox 4" id="4"/>
            <p:cNvSpPr txBox="true"/>
            <p:nvPr/>
          </p:nvSpPr>
          <p:spPr>
            <a:xfrm>
              <a:off x="0" y="-38100"/>
              <a:ext cx="4816593" cy="1751096"/>
            </a:xfrm>
            <a:prstGeom prst="rect">
              <a:avLst/>
            </a:prstGeom>
          </p:spPr>
          <p:txBody>
            <a:bodyPr anchor="ctr" rtlCol="false" tIns="50800" lIns="50800" bIns="50800" rIns="50800"/>
            <a:lstStyle/>
            <a:p>
              <a:pPr algn="ctr">
                <a:lnSpc>
                  <a:spcPts val="2659"/>
                </a:lnSpc>
                <a:spcBef>
                  <a:spcPct val="0"/>
                </a:spcBef>
              </a:pPr>
            </a:p>
          </p:txBody>
        </p:sp>
      </p:grpSp>
      <p:grpSp>
        <p:nvGrpSpPr>
          <p:cNvPr name="Group 5" id="5"/>
          <p:cNvGrpSpPr/>
          <p:nvPr/>
        </p:nvGrpSpPr>
        <p:grpSpPr>
          <a:xfrm rot="0">
            <a:off x="0" y="7773314"/>
            <a:ext cx="18288000" cy="2513686"/>
            <a:chOff x="0" y="0"/>
            <a:chExt cx="4816593" cy="662041"/>
          </a:xfrm>
        </p:grpSpPr>
        <p:sp>
          <p:nvSpPr>
            <p:cNvPr name="Freeform 6" id="6"/>
            <p:cNvSpPr/>
            <p:nvPr/>
          </p:nvSpPr>
          <p:spPr>
            <a:xfrm flipH="false" flipV="false" rot="0">
              <a:off x="0" y="0"/>
              <a:ext cx="4816592" cy="662041"/>
            </a:xfrm>
            <a:custGeom>
              <a:avLst/>
              <a:gdLst/>
              <a:ahLst/>
              <a:cxnLst/>
              <a:rect r="r" b="b" t="t" l="l"/>
              <a:pathLst>
                <a:path h="662041" w="4816592">
                  <a:moveTo>
                    <a:pt x="0" y="0"/>
                  </a:moveTo>
                  <a:lnTo>
                    <a:pt x="4816592" y="0"/>
                  </a:lnTo>
                  <a:lnTo>
                    <a:pt x="4816592" y="662041"/>
                  </a:lnTo>
                  <a:lnTo>
                    <a:pt x="0" y="662041"/>
                  </a:lnTo>
                  <a:close/>
                </a:path>
              </a:pathLst>
            </a:custGeom>
            <a:solidFill>
              <a:srgbClr val="FFFFFF"/>
            </a:solidFill>
          </p:spPr>
        </p:sp>
        <p:sp>
          <p:nvSpPr>
            <p:cNvPr name="TextBox 7" id="7"/>
            <p:cNvSpPr txBox="true"/>
            <p:nvPr/>
          </p:nvSpPr>
          <p:spPr>
            <a:xfrm>
              <a:off x="0" y="-38100"/>
              <a:ext cx="4816593" cy="700141"/>
            </a:xfrm>
            <a:prstGeom prst="rect">
              <a:avLst/>
            </a:prstGeom>
          </p:spPr>
          <p:txBody>
            <a:bodyPr anchor="ctr" rtlCol="false" tIns="50800" lIns="50800" bIns="50800" rIns="50800"/>
            <a:lstStyle/>
            <a:p>
              <a:pPr algn="ctr">
                <a:lnSpc>
                  <a:spcPts val="2659"/>
                </a:lnSpc>
              </a:pPr>
            </a:p>
          </p:txBody>
        </p:sp>
      </p:grpSp>
      <p:sp>
        <p:nvSpPr>
          <p:cNvPr name="Freeform 8" id="8"/>
          <p:cNvSpPr/>
          <p:nvPr/>
        </p:nvSpPr>
        <p:spPr>
          <a:xfrm flipH="false" flipV="false" rot="0">
            <a:off x="5812784" y="4871471"/>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31999"/>
              <a:extLst>
                <a:ext uri="{96DAC541-7B7A-43D3-8B79-37D633B846F1}">
                  <asvg:svgBlip xmlns:asvg="http://schemas.microsoft.com/office/drawing/2016/SVG/main" r:embed="rId3"/>
                </a:ext>
              </a:extLst>
            </a:blip>
            <a:stretch>
              <a:fillRect l="0" t="0" r="0" b="0"/>
            </a:stretch>
          </a:blipFill>
        </p:spPr>
      </p:sp>
      <p:sp>
        <p:nvSpPr>
          <p:cNvPr name="Freeform 9" id="9"/>
          <p:cNvSpPr/>
          <p:nvPr/>
        </p:nvSpPr>
        <p:spPr>
          <a:xfrm flipH="false" flipV="false" rot="0">
            <a:off x="10027002" y="2133006"/>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31999"/>
              <a:extLst>
                <a:ext uri="{96DAC541-7B7A-43D3-8B79-37D633B846F1}">
                  <asvg:svgBlip xmlns:asvg="http://schemas.microsoft.com/office/drawing/2016/SVG/main" r:embed="rId5"/>
                </a:ext>
              </a:extLst>
            </a:blip>
            <a:stretch>
              <a:fillRect l="0" t="0" r="0" b="0"/>
            </a:stretch>
          </a:blipFill>
        </p:spPr>
      </p:sp>
      <p:sp>
        <p:nvSpPr>
          <p:cNvPr name="Freeform 10" id="10"/>
          <p:cNvSpPr/>
          <p:nvPr/>
        </p:nvSpPr>
        <p:spPr>
          <a:xfrm flipH="false" flipV="false" rot="0">
            <a:off x="14471469" y="4170145"/>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31999"/>
              <a:extLst>
                <a:ext uri="{96DAC541-7B7A-43D3-8B79-37D633B846F1}">
                  <asvg:svgBlip xmlns:asvg="http://schemas.microsoft.com/office/drawing/2016/SVG/main" r:embed="rId7"/>
                </a:ext>
              </a:extLst>
            </a:blip>
            <a:stretch>
              <a:fillRect l="0" t="0" r="0" b="0"/>
            </a:stretch>
          </a:blipFill>
        </p:spPr>
      </p:sp>
      <p:sp>
        <p:nvSpPr>
          <p:cNvPr name="Freeform 11" id="11"/>
          <p:cNvSpPr/>
          <p:nvPr/>
        </p:nvSpPr>
        <p:spPr>
          <a:xfrm flipH="false" flipV="false" rot="0">
            <a:off x="1171982" y="21562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31999"/>
              <a:extLst>
                <a:ext uri="{96DAC541-7B7A-43D3-8B79-37D633B846F1}">
                  <asvg:svgBlip xmlns:asvg="http://schemas.microsoft.com/office/drawing/2016/SVG/main" r:embed="rId9"/>
                </a:ext>
              </a:extLst>
            </a:blip>
            <a:stretch>
              <a:fillRect l="0" t="0" r="0" b="0"/>
            </a:stretch>
          </a:blipFill>
        </p:spPr>
      </p:sp>
      <p:sp>
        <p:nvSpPr>
          <p:cNvPr name="Freeform 12" id="12"/>
          <p:cNvSpPr/>
          <p:nvPr/>
        </p:nvSpPr>
        <p:spPr>
          <a:xfrm flipH="false" flipV="false" rot="0">
            <a:off x="14941223" y="1394022"/>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31999"/>
              <a:extLst>
                <a:ext uri="{96DAC541-7B7A-43D3-8B79-37D633B846F1}">
                  <asvg:svgBlip xmlns:asvg="http://schemas.microsoft.com/office/drawing/2016/SVG/main" r:embed="rId11"/>
                </a:ext>
              </a:extLst>
            </a:blip>
            <a:stretch>
              <a:fillRect l="0" t="0" r="0" b="0"/>
            </a:stretch>
          </a:blipFill>
        </p:spPr>
      </p:sp>
      <p:sp>
        <p:nvSpPr>
          <p:cNvPr name="Freeform 13" id="13"/>
          <p:cNvSpPr/>
          <p:nvPr/>
        </p:nvSpPr>
        <p:spPr>
          <a:xfrm flipH="false" flipV="false" rot="0">
            <a:off x="0" y="1394022"/>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31999"/>
              <a:extLst>
                <a:ext uri="{96DAC541-7B7A-43D3-8B79-37D633B846F1}">
                  <asvg:svgBlip xmlns:asvg="http://schemas.microsoft.com/office/drawing/2016/SVG/main" r:embed="rId13"/>
                </a:ext>
              </a:extLst>
            </a:blip>
            <a:stretch>
              <a:fillRect l="0" t="0" r="0" b="0"/>
            </a:stretch>
          </a:blipFill>
        </p:spPr>
      </p:sp>
      <p:sp>
        <p:nvSpPr>
          <p:cNvPr name="Freeform 14" id="14"/>
          <p:cNvSpPr/>
          <p:nvPr/>
        </p:nvSpPr>
        <p:spPr>
          <a:xfrm flipH="false" flipV="false" rot="0">
            <a:off x="6753246" y="1767846"/>
            <a:ext cx="3273756" cy="2189324"/>
          </a:xfrm>
          <a:custGeom>
            <a:avLst/>
            <a:gdLst/>
            <a:ahLst/>
            <a:cxnLst/>
            <a:rect r="r" b="b" t="t" l="l"/>
            <a:pathLst>
              <a:path h="2189324" w="3273756">
                <a:moveTo>
                  <a:pt x="0" y="0"/>
                </a:moveTo>
                <a:lnTo>
                  <a:pt x="3273756" y="0"/>
                </a:lnTo>
                <a:lnTo>
                  <a:pt x="3273756" y="2189325"/>
                </a:lnTo>
                <a:lnTo>
                  <a:pt x="0" y="2189325"/>
                </a:lnTo>
                <a:lnTo>
                  <a:pt x="0" y="0"/>
                </a:lnTo>
                <a:close/>
              </a:path>
            </a:pathLst>
          </a:custGeom>
          <a:blipFill>
            <a:blip r:embed="rId14">
              <a:alphaModFix amt="31999"/>
              <a:extLst>
                <a:ext uri="{96DAC541-7B7A-43D3-8B79-37D633B846F1}">
                  <asvg:svgBlip xmlns:asvg="http://schemas.microsoft.com/office/drawing/2016/SVG/main" r:embed="rId15"/>
                </a:ext>
              </a:extLst>
            </a:blip>
            <a:stretch>
              <a:fillRect l="0" t="0" r="0" b="0"/>
            </a:stretch>
          </a:blipFill>
        </p:spPr>
      </p:sp>
      <p:sp>
        <p:nvSpPr>
          <p:cNvPr name="Freeform 15" id="15"/>
          <p:cNvSpPr/>
          <p:nvPr/>
        </p:nvSpPr>
        <p:spPr>
          <a:xfrm flipH="false" flipV="false" rot="0">
            <a:off x="12133902" y="4861446"/>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31999"/>
            </a:blip>
            <a:stretch>
              <a:fillRect l="0" t="0" r="0" b="0"/>
            </a:stretch>
          </a:blipFill>
        </p:spPr>
      </p:sp>
      <p:sp>
        <p:nvSpPr>
          <p:cNvPr name="Freeform 16" id="16"/>
          <p:cNvSpPr/>
          <p:nvPr/>
        </p:nvSpPr>
        <p:spPr>
          <a:xfrm flipH="false" flipV="false" rot="0">
            <a:off x="472958" y="6041564"/>
            <a:ext cx="3363190" cy="1193932"/>
          </a:xfrm>
          <a:custGeom>
            <a:avLst/>
            <a:gdLst/>
            <a:ahLst/>
            <a:cxnLst/>
            <a:rect r="r" b="b" t="t" l="l"/>
            <a:pathLst>
              <a:path h="1193932" w="3363190">
                <a:moveTo>
                  <a:pt x="0" y="0"/>
                </a:moveTo>
                <a:lnTo>
                  <a:pt x="3363189" y="0"/>
                </a:lnTo>
                <a:lnTo>
                  <a:pt x="3363189" y="1193932"/>
                </a:lnTo>
                <a:lnTo>
                  <a:pt x="0" y="1193932"/>
                </a:lnTo>
                <a:lnTo>
                  <a:pt x="0" y="0"/>
                </a:lnTo>
                <a:close/>
              </a:path>
            </a:pathLst>
          </a:custGeom>
          <a:blipFill>
            <a:blip r:embed="rId17">
              <a:alphaModFix amt="31999"/>
              <a:extLst>
                <a:ext uri="{96DAC541-7B7A-43D3-8B79-37D633B846F1}">
                  <asvg:svgBlip xmlns:asvg="http://schemas.microsoft.com/office/drawing/2016/SVG/main" r:embed="rId18"/>
                </a:ext>
              </a:extLst>
            </a:blip>
            <a:stretch>
              <a:fillRect l="0" t="0" r="0" b="0"/>
            </a:stretch>
          </a:blipFill>
        </p:spPr>
      </p:sp>
      <p:sp>
        <p:nvSpPr>
          <p:cNvPr name="Freeform 17" id="17"/>
          <p:cNvSpPr/>
          <p:nvPr/>
        </p:nvSpPr>
        <p:spPr>
          <a:xfrm flipH="false" flipV="false" rot="0">
            <a:off x="15493325" y="5731522"/>
            <a:ext cx="1612207" cy="1814017"/>
          </a:xfrm>
          <a:custGeom>
            <a:avLst/>
            <a:gdLst/>
            <a:ahLst/>
            <a:cxnLst/>
            <a:rect r="r" b="b" t="t" l="l"/>
            <a:pathLst>
              <a:path h="1814017" w="1612207">
                <a:moveTo>
                  <a:pt x="0" y="0"/>
                </a:moveTo>
                <a:lnTo>
                  <a:pt x="1612207" y="0"/>
                </a:lnTo>
                <a:lnTo>
                  <a:pt x="1612207" y="1814016"/>
                </a:lnTo>
                <a:lnTo>
                  <a:pt x="0" y="1814016"/>
                </a:lnTo>
                <a:lnTo>
                  <a:pt x="0" y="0"/>
                </a:lnTo>
                <a:close/>
              </a:path>
            </a:pathLst>
          </a:custGeom>
          <a:blipFill>
            <a:blip r:embed="rId19">
              <a:alphaModFix amt="31999"/>
              <a:extLst>
                <a:ext uri="{96DAC541-7B7A-43D3-8B79-37D633B846F1}">
                  <asvg:svgBlip xmlns:asvg="http://schemas.microsoft.com/office/drawing/2016/SVG/main" r:embed="rId20"/>
                </a:ext>
              </a:extLst>
            </a:blip>
            <a:stretch>
              <a:fillRect l="0" t="0" r="0" b="0"/>
            </a:stretch>
          </a:blipFill>
        </p:spPr>
      </p:sp>
      <p:sp>
        <p:nvSpPr>
          <p:cNvPr name="Freeform 18" id="18"/>
          <p:cNvSpPr/>
          <p:nvPr/>
        </p:nvSpPr>
        <p:spPr>
          <a:xfrm flipH="false" flipV="false" rot="0">
            <a:off x="7690839" y="7847991"/>
            <a:ext cx="2906322" cy="2364332"/>
          </a:xfrm>
          <a:custGeom>
            <a:avLst/>
            <a:gdLst/>
            <a:ahLst/>
            <a:cxnLst/>
            <a:rect r="r" b="b" t="t" l="l"/>
            <a:pathLst>
              <a:path h="2364332" w="2906322">
                <a:moveTo>
                  <a:pt x="0" y="0"/>
                </a:moveTo>
                <a:lnTo>
                  <a:pt x="2906322" y="0"/>
                </a:lnTo>
                <a:lnTo>
                  <a:pt x="2906322" y="2364332"/>
                </a:lnTo>
                <a:lnTo>
                  <a:pt x="0" y="2364332"/>
                </a:lnTo>
                <a:lnTo>
                  <a:pt x="0" y="0"/>
                </a:lnTo>
                <a:close/>
              </a:path>
            </a:pathLst>
          </a:custGeom>
          <a:blipFill>
            <a:blip r:embed="rId21"/>
            <a:stretch>
              <a:fillRect l="0" t="0" r="0" b="0"/>
            </a:stretch>
          </a:blipFill>
        </p:spPr>
      </p:sp>
      <p:sp>
        <p:nvSpPr>
          <p:cNvPr name="TextBox 19" id="19"/>
          <p:cNvSpPr txBox="true"/>
          <p:nvPr/>
        </p:nvSpPr>
        <p:spPr>
          <a:xfrm rot="0">
            <a:off x="1630231" y="-125005"/>
            <a:ext cx="15027538" cy="1318090"/>
          </a:xfrm>
          <a:prstGeom prst="rect">
            <a:avLst/>
          </a:prstGeom>
        </p:spPr>
        <p:txBody>
          <a:bodyPr anchor="t" rtlCol="false" tIns="0" lIns="0" bIns="0" rIns="0">
            <a:spAutoFit/>
          </a:bodyPr>
          <a:lstStyle/>
          <a:p>
            <a:pPr algn="ctr">
              <a:lnSpc>
                <a:spcPts val="9249"/>
              </a:lnSpc>
              <a:spcBef>
                <a:spcPct val="0"/>
              </a:spcBef>
            </a:pPr>
            <a:r>
              <a:rPr lang="en-US" sz="6606">
                <a:solidFill>
                  <a:srgbClr val="FFFFFF"/>
                </a:solidFill>
                <a:latin typeface="Cooper Hewitt"/>
                <a:ea typeface="Cooper Hewitt"/>
                <a:cs typeface="Cooper Hewitt"/>
                <a:sym typeface="Cooper Hewitt"/>
              </a:rPr>
              <a:t>October 28</a:t>
            </a:r>
            <a:r>
              <a:rPr lang="en-US" sz="6606">
                <a:solidFill>
                  <a:srgbClr val="FFFFFF"/>
                </a:solidFill>
                <a:latin typeface="Cooper Hewitt"/>
                <a:ea typeface="Cooper Hewitt"/>
                <a:cs typeface="Cooper Hewitt"/>
                <a:sym typeface="Cooper Hewitt"/>
              </a:rPr>
              <a:t>th</a:t>
            </a:r>
            <a:r>
              <a:rPr lang="en-US" sz="6606">
                <a:solidFill>
                  <a:srgbClr val="FFFFFF"/>
                </a:solidFill>
                <a:latin typeface="Cooper Hewitt"/>
                <a:ea typeface="Cooper Hewitt"/>
                <a:cs typeface="Cooper Hewitt"/>
                <a:sym typeface="Cooper Hewitt"/>
              </a:rPr>
              <a:t>, 2025</a:t>
            </a:r>
          </a:p>
        </p:txBody>
      </p:sp>
      <p:sp>
        <p:nvSpPr>
          <p:cNvPr name="TextBox 20" id="20"/>
          <p:cNvSpPr txBox="true"/>
          <p:nvPr/>
        </p:nvSpPr>
        <p:spPr>
          <a:xfrm rot="0">
            <a:off x="1690926" y="2549592"/>
            <a:ext cx="14906148" cy="4927031"/>
          </a:xfrm>
          <a:prstGeom prst="rect">
            <a:avLst/>
          </a:prstGeom>
        </p:spPr>
        <p:txBody>
          <a:bodyPr anchor="t" rtlCol="false" tIns="0" lIns="0" bIns="0" rIns="0">
            <a:spAutoFit/>
          </a:bodyPr>
          <a:lstStyle/>
          <a:p>
            <a:pPr algn="ctr">
              <a:lnSpc>
                <a:spcPts val="18231"/>
              </a:lnSpc>
              <a:spcBef>
                <a:spcPct val="0"/>
              </a:spcBef>
            </a:pPr>
            <a:r>
              <a:rPr lang="en-US" b="true" sz="13022">
                <a:solidFill>
                  <a:srgbClr val="F1C044"/>
                </a:solidFill>
                <a:latin typeface="Cooper Hewitt Bold"/>
                <a:ea typeface="Cooper Hewitt Bold"/>
                <a:cs typeface="Cooper Hewitt Bold"/>
                <a:sym typeface="Cooper Hewitt Bold"/>
              </a:rPr>
              <a:t>Workshop Sessions</a:t>
            </a:r>
          </a:p>
          <a:p>
            <a:pPr algn="ctr">
              <a:lnSpc>
                <a:spcPts val="18231"/>
              </a:lnSpc>
              <a:spcBef>
                <a:spcPct val="0"/>
              </a:spcBef>
            </a:pPr>
            <a:r>
              <a:rPr lang="en-US" b="true" sz="13022">
                <a:solidFill>
                  <a:srgbClr val="F1C044"/>
                </a:solidFill>
                <a:latin typeface="Cooper Hewitt Bold"/>
                <a:ea typeface="Cooper Hewitt Bold"/>
                <a:cs typeface="Cooper Hewitt Bold"/>
                <a:sym typeface="Cooper Hewitt Bold"/>
              </a:rPr>
              <a:t>(third round)</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891485"/>
            <a:ext cx="18288000" cy="8395515"/>
            <a:chOff x="0" y="0"/>
            <a:chExt cx="4816593" cy="2211164"/>
          </a:xfrm>
        </p:grpSpPr>
        <p:sp>
          <p:nvSpPr>
            <p:cNvPr name="Freeform 3" id="3"/>
            <p:cNvSpPr/>
            <p:nvPr/>
          </p:nvSpPr>
          <p:spPr>
            <a:xfrm flipH="false" flipV="false" rot="0">
              <a:off x="0" y="0"/>
              <a:ext cx="4816592" cy="2211164"/>
            </a:xfrm>
            <a:custGeom>
              <a:avLst/>
              <a:gdLst/>
              <a:ahLst/>
              <a:cxnLst/>
              <a:rect r="r" b="b" t="t" l="l"/>
              <a:pathLst>
                <a:path h="2211164" w="4816592">
                  <a:moveTo>
                    <a:pt x="0" y="0"/>
                  </a:moveTo>
                  <a:lnTo>
                    <a:pt x="4816592" y="0"/>
                  </a:lnTo>
                  <a:lnTo>
                    <a:pt x="4816592" y="2211164"/>
                  </a:lnTo>
                  <a:lnTo>
                    <a:pt x="0" y="2211164"/>
                  </a:lnTo>
                  <a:close/>
                </a:path>
              </a:pathLst>
            </a:custGeom>
            <a:solidFill>
              <a:srgbClr val="FFFFFF"/>
            </a:solidFill>
          </p:spPr>
        </p:sp>
        <p:sp>
          <p:nvSpPr>
            <p:cNvPr name="TextBox 4" id="4"/>
            <p:cNvSpPr txBox="true"/>
            <p:nvPr/>
          </p:nvSpPr>
          <p:spPr>
            <a:xfrm>
              <a:off x="0" y="-38100"/>
              <a:ext cx="4816593" cy="2249264"/>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5118275" y="5181490"/>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6000"/>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0027002" y="2755207"/>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6000"/>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14471469" y="4792346"/>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6000"/>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1171982" y="27784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6000"/>
              <a:extLst>
                <a:ext uri="{96DAC541-7B7A-43D3-8B79-37D633B846F1}">
                  <asvg:svgBlip xmlns:asvg="http://schemas.microsoft.com/office/drawing/2016/SVG/main" r:embed="rId9"/>
                </a:ext>
              </a:extLst>
            </a:blip>
            <a:stretch>
              <a:fillRect l="0" t="0" r="0" b="0"/>
            </a:stretch>
          </a:blipFill>
        </p:spPr>
      </p:sp>
      <p:sp>
        <p:nvSpPr>
          <p:cNvPr name="Freeform 9" id="9"/>
          <p:cNvSpPr/>
          <p:nvPr/>
        </p:nvSpPr>
        <p:spPr>
          <a:xfrm flipH="false" flipV="false" rot="0">
            <a:off x="14941223" y="2016223"/>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6000"/>
              <a:extLst>
                <a:ext uri="{96DAC541-7B7A-43D3-8B79-37D633B846F1}">
                  <asvg:svgBlip xmlns:asvg="http://schemas.microsoft.com/office/drawing/2016/SVG/main" r:embed="rId11"/>
                </a:ext>
              </a:extLst>
            </a:blip>
            <a:stretch>
              <a:fillRect l="0" t="0" r="0" b="0"/>
            </a:stretch>
          </a:blipFill>
        </p:spPr>
      </p:sp>
      <p:sp>
        <p:nvSpPr>
          <p:cNvPr name="Freeform 10" id="10"/>
          <p:cNvSpPr/>
          <p:nvPr/>
        </p:nvSpPr>
        <p:spPr>
          <a:xfrm flipH="false" flipV="false" rot="0">
            <a:off x="0" y="2016223"/>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6000"/>
              <a:extLst>
                <a:ext uri="{96DAC541-7B7A-43D3-8B79-37D633B846F1}">
                  <asvg:svgBlip xmlns:asvg="http://schemas.microsoft.com/office/drawing/2016/SVG/main" r:embed="rId13"/>
                </a:ext>
              </a:extLst>
            </a:blip>
            <a:stretch>
              <a:fillRect l="0" t="0" r="0" b="0"/>
            </a:stretch>
          </a:blipFill>
        </p:spPr>
      </p:sp>
      <p:sp>
        <p:nvSpPr>
          <p:cNvPr name="Freeform 11" id="11"/>
          <p:cNvSpPr/>
          <p:nvPr/>
        </p:nvSpPr>
        <p:spPr>
          <a:xfrm flipH="false" flipV="false" rot="0">
            <a:off x="6753246" y="2390047"/>
            <a:ext cx="3273756" cy="2189324"/>
          </a:xfrm>
          <a:custGeom>
            <a:avLst/>
            <a:gdLst/>
            <a:ahLst/>
            <a:cxnLst/>
            <a:rect r="r" b="b" t="t" l="l"/>
            <a:pathLst>
              <a:path h="2189324" w="3273756">
                <a:moveTo>
                  <a:pt x="0" y="0"/>
                </a:moveTo>
                <a:lnTo>
                  <a:pt x="3273756" y="0"/>
                </a:lnTo>
                <a:lnTo>
                  <a:pt x="3273756" y="2189324"/>
                </a:lnTo>
                <a:lnTo>
                  <a:pt x="0" y="2189324"/>
                </a:lnTo>
                <a:lnTo>
                  <a:pt x="0" y="0"/>
                </a:lnTo>
                <a:close/>
              </a:path>
            </a:pathLst>
          </a:custGeom>
          <a:blipFill>
            <a:blip r:embed="rId14">
              <a:alphaModFix amt="6000"/>
              <a:extLst>
                <a:ext uri="{96DAC541-7B7A-43D3-8B79-37D633B846F1}">
                  <asvg:svgBlip xmlns:asvg="http://schemas.microsoft.com/office/drawing/2016/SVG/main" r:embed="rId15"/>
                </a:ext>
              </a:extLst>
            </a:blip>
            <a:stretch>
              <a:fillRect l="0" t="0" r="0" b="0"/>
            </a:stretch>
          </a:blipFill>
        </p:spPr>
      </p:sp>
      <p:sp>
        <p:nvSpPr>
          <p:cNvPr name="Freeform 12" id="12"/>
          <p:cNvSpPr/>
          <p:nvPr/>
        </p:nvSpPr>
        <p:spPr>
          <a:xfrm flipH="false" flipV="false" rot="0">
            <a:off x="13844894" y="7383331"/>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6000"/>
            </a:blip>
            <a:stretch>
              <a:fillRect l="0" t="0" r="0" b="0"/>
            </a:stretch>
          </a:blipFill>
        </p:spPr>
      </p:sp>
      <p:sp>
        <p:nvSpPr>
          <p:cNvPr name="Freeform 13" id="13"/>
          <p:cNvSpPr/>
          <p:nvPr/>
        </p:nvSpPr>
        <p:spPr>
          <a:xfrm flipH="false" flipV="false" rot="0">
            <a:off x="472958" y="6318181"/>
            <a:ext cx="3363190" cy="1193932"/>
          </a:xfrm>
          <a:custGeom>
            <a:avLst/>
            <a:gdLst/>
            <a:ahLst/>
            <a:cxnLst/>
            <a:rect r="r" b="b" t="t" l="l"/>
            <a:pathLst>
              <a:path h="1193932" w="3363190">
                <a:moveTo>
                  <a:pt x="0" y="0"/>
                </a:moveTo>
                <a:lnTo>
                  <a:pt x="3363189" y="0"/>
                </a:lnTo>
                <a:lnTo>
                  <a:pt x="3363189" y="1193933"/>
                </a:lnTo>
                <a:lnTo>
                  <a:pt x="0" y="1193933"/>
                </a:lnTo>
                <a:lnTo>
                  <a:pt x="0" y="0"/>
                </a:lnTo>
                <a:close/>
              </a:path>
            </a:pathLst>
          </a:custGeom>
          <a:blipFill>
            <a:blip r:embed="rId17">
              <a:alphaModFix amt="6000"/>
              <a:extLst>
                <a:ext uri="{96DAC541-7B7A-43D3-8B79-37D633B846F1}">
                  <asvg:svgBlip xmlns:asvg="http://schemas.microsoft.com/office/drawing/2016/SVG/main" r:embed="rId18"/>
                </a:ext>
              </a:extLst>
            </a:blip>
            <a:stretch>
              <a:fillRect l="0" t="0" r="0" b="0"/>
            </a:stretch>
          </a:blipFill>
        </p:spPr>
      </p:sp>
      <p:sp>
        <p:nvSpPr>
          <p:cNvPr name="Freeform 14" id="14"/>
          <p:cNvSpPr/>
          <p:nvPr/>
        </p:nvSpPr>
        <p:spPr>
          <a:xfrm flipH="false" flipV="false" rot="0">
            <a:off x="16401569" y="6663764"/>
            <a:ext cx="1612207" cy="1814017"/>
          </a:xfrm>
          <a:custGeom>
            <a:avLst/>
            <a:gdLst/>
            <a:ahLst/>
            <a:cxnLst/>
            <a:rect r="r" b="b" t="t" l="l"/>
            <a:pathLst>
              <a:path h="1814017" w="1612207">
                <a:moveTo>
                  <a:pt x="0" y="0"/>
                </a:moveTo>
                <a:lnTo>
                  <a:pt x="1612208" y="0"/>
                </a:lnTo>
                <a:lnTo>
                  <a:pt x="1612208" y="1814017"/>
                </a:lnTo>
                <a:lnTo>
                  <a:pt x="0" y="1814017"/>
                </a:lnTo>
                <a:lnTo>
                  <a:pt x="0" y="0"/>
                </a:lnTo>
                <a:close/>
              </a:path>
            </a:pathLst>
          </a:custGeom>
          <a:blipFill>
            <a:blip r:embed="rId19">
              <a:alphaModFix amt="6000"/>
              <a:extLst>
                <a:ext uri="{96DAC541-7B7A-43D3-8B79-37D633B846F1}">
                  <asvg:svgBlip xmlns:asvg="http://schemas.microsoft.com/office/drawing/2016/SVG/main" r:embed="rId20"/>
                </a:ext>
              </a:extLst>
            </a:blip>
            <a:stretch>
              <a:fillRect l="0" t="0" r="0" b="0"/>
            </a:stretch>
          </a:blipFill>
        </p:spPr>
      </p:sp>
      <p:sp>
        <p:nvSpPr>
          <p:cNvPr name="Freeform 15" id="15"/>
          <p:cNvSpPr/>
          <p:nvPr/>
        </p:nvSpPr>
        <p:spPr>
          <a:xfrm flipH="false" flipV="false" rot="0">
            <a:off x="5372873" y="8221101"/>
            <a:ext cx="1758264" cy="1494525"/>
          </a:xfrm>
          <a:custGeom>
            <a:avLst/>
            <a:gdLst/>
            <a:ahLst/>
            <a:cxnLst/>
            <a:rect r="r" b="b" t="t" l="l"/>
            <a:pathLst>
              <a:path h="1494525" w="1758264">
                <a:moveTo>
                  <a:pt x="0" y="0"/>
                </a:moveTo>
                <a:lnTo>
                  <a:pt x="1758265" y="0"/>
                </a:lnTo>
                <a:lnTo>
                  <a:pt x="1758265" y="1494524"/>
                </a:lnTo>
                <a:lnTo>
                  <a:pt x="0" y="1494524"/>
                </a:lnTo>
                <a:lnTo>
                  <a:pt x="0" y="0"/>
                </a:lnTo>
                <a:close/>
              </a:path>
            </a:pathLst>
          </a:custGeom>
          <a:blipFill>
            <a:blip r:embed="rId21">
              <a:alphaModFix amt="6000"/>
              <a:extLst>
                <a:ext uri="{96DAC541-7B7A-43D3-8B79-37D633B846F1}">
                  <asvg:svgBlip xmlns:asvg="http://schemas.microsoft.com/office/drawing/2016/SVG/main" r:embed="rId22"/>
                </a:ext>
              </a:extLst>
            </a:blip>
            <a:stretch>
              <a:fillRect l="0" t="0" r="0" b="0"/>
            </a:stretch>
          </a:blipFill>
        </p:spPr>
      </p:sp>
      <p:sp>
        <p:nvSpPr>
          <p:cNvPr name="Freeform 16" id="16"/>
          <p:cNvSpPr/>
          <p:nvPr/>
        </p:nvSpPr>
        <p:spPr>
          <a:xfrm flipH="false" flipV="false" rot="0">
            <a:off x="10886569" y="5602940"/>
            <a:ext cx="2086911" cy="2305979"/>
          </a:xfrm>
          <a:custGeom>
            <a:avLst/>
            <a:gdLst/>
            <a:ahLst/>
            <a:cxnLst/>
            <a:rect r="r" b="b" t="t" l="l"/>
            <a:pathLst>
              <a:path h="2305979" w="2086911">
                <a:moveTo>
                  <a:pt x="0" y="0"/>
                </a:moveTo>
                <a:lnTo>
                  <a:pt x="2086911" y="0"/>
                </a:lnTo>
                <a:lnTo>
                  <a:pt x="2086911" y="2305979"/>
                </a:lnTo>
                <a:lnTo>
                  <a:pt x="0" y="2305979"/>
                </a:lnTo>
                <a:lnTo>
                  <a:pt x="0" y="0"/>
                </a:lnTo>
                <a:close/>
              </a:path>
            </a:pathLst>
          </a:custGeom>
          <a:blipFill>
            <a:blip r:embed="rId23">
              <a:alphaModFix amt="6000"/>
              <a:extLst>
                <a:ext uri="{96DAC541-7B7A-43D3-8B79-37D633B846F1}">
                  <asvg:svgBlip xmlns:asvg="http://schemas.microsoft.com/office/drawing/2016/SVG/main" r:embed="rId24"/>
                </a:ext>
              </a:extLst>
            </a:blip>
            <a:stretch>
              <a:fillRect l="0" t="0" r="0" b="0"/>
            </a:stretch>
          </a:blipFill>
        </p:spPr>
      </p:sp>
      <p:sp>
        <p:nvSpPr>
          <p:cNvPr name="Freeform 17" id="17"/>
          <p:cNvSpPr/>
          <p:nvPr/>
        </p:nvSpPr>
        <p:spPr>
          <a:xfrm flipH="false" flipV="false" rot="0">
            <a:off x="8892306" y="8221101"/>
            <a:ext cx="4211370" cy="1900381"/>
          </a:xfrm>
          <a:custGeom>
            <a:avLst/>
            <a:gdLst/>
            <a:ahLst/>
            <a:cxnLst/>
            <a:rect r="r" b="b" t="t" l="l"/>
            <a:pathLst>
              <a:path h="1900381" w="4211370">
                <a:moveTo>
                  <a:pt x="0" y="0"/>
                </a:moveTo>
                <a:lnTo>
                  <a:pt x="4211370" y="0"/>
                </a:lnTo>
                <a:lnTo>
                  <a:pt x="4211370" y="1900380"/>
                </a:lnTo>
                <a:lnTo>
                  <a:pt x="0" y="1900380"/>
                </a:lnTo>
                <a:lnTo>
                  <a:pt x="0" y="0"/>
                </a:lnTo>
                <a:close/>
              </a:path>
            </a:pathLst>
          </a:custGeom>
          <a:blipFill>
            <a:blip r:embed="rId25">
              <a:alphaModFix amt="6000"/>
              <a:extLst>
                <a:ext uri="{96DAC541-7B7A-43D3-8B79-37D633B846F1}">
                  <asvg:svgBlip xmlns:asvg="http://schemas.microsoft.com/office/drawing/2016/SVG/main" r:embed="rId26"/>
                </a:ext>
              </a:extLst>
            </a:blip>
            <a:stretch>
              <a:fillRect l="0" t="0" r="0" b="0"/>
            </a:stretch>
          </a:blipFill>
        </p:spPr>
      </p:sp>
      <p:sp>
        <p:nvSpPr>
          <p:cNvPr name="Freeform 18" id="18"/>
          <p:cNvSpPr/>
          <p:nvPr/>
        </p:nvSpPr>
        <p:spPr>
          <a:xfrm flipH="false" flipV="false" rot="0">
            <a:off x="1952533" y="7908919"/>
            <a:ext cx="1995875" cy="1995875"/>
          </a:xfrm>
          <a:custGeom>
            <a:avLst/>
            <a:gdLst/>
            <a:ahLst/>
            <a:cxnLst/>
            <a:rect r="r" b="b" t="t" l="l"/>
            <a:pathLst>
              <a:path h="1995875" w="1995875">
                <a:moveTo>
                  <a:pt x="0" y="0"/>
                </a:moveTo>
                <a:lnTo>
                  <a:pt x="1995875" y="0"/>
                </a:lnTo>
                <a:lnTo>
                  <a:pt x="1995875" y="1995875"/>
                </a:lnTo>
                <a:lnTo>
                  <a:pt x="0" y="1995875"/>
                </a:lnTo>
                <a:lnTo>
                  <a:pt x="0" y="0"/>
                </a:lnTo>
                <a:close/>
              </a:path>
            </a:pathLst>
          </a:custGeom>
          <a:blipFill>
            <a:blip r:embed="rId27">
              <a:alphaModFix amt="6000"/>
              <a:extLst>
                <a:ext uri="{96DAC541-7B7A-43D3-8B79-37D633B846F1}">
                  <asvg:svgBlip xmlns:asvg="http://schemas.microsoft.com/office/drawing/2016/SVG/main" r:embed="rId28"/>
                </a:ext>
              </a:extLst>
            </a:blip>
            <a:stretch>
              <a:fillRect l="0" t="0" r="0" b="0"/>
            </a:stretch>
          </a:blipFill>
        </p:spPr>
      </p:sp>
      <p:sp>
        <p:nvSpPr>
          <p:cNvPr name="Freeform 19" id="19"/>
          <p:cNvSpPr/>
          <p:nvPr/>
        </p:nvSpPr>
        <p:spPr>
          <a:xfrm flipH="false" flipV="false" rot="0">
            <a:off x="5237902" y="4245265"/>
            <a:ext cx="7308807" cy="3325507"/>
          </a:xfrm>
          <a:custGeom>
            <a:avLst/>
            <a:gdLst/>
            <a:ahLst/>
            <a:cxnLst/>
            <a:rect r="r" b="b" t="t" l="l"/>
            <a:pathLst>
              <a:path h="3325507" w="7308807">
                <a:moveTo>
                  <a:pt x="0" y="0"/>
                </a:moveTo>
                <a:lnTo>
                  <a:pt x="7308807" y="0"/>
                </a:lnTo>
                <a:lnTo>
                  <a:pt x="7308807" y="3325508"/>
                </a:lnTo>
                <a:lnTo>
                  <a:pt x="0" y="3325508"/>
                </a:lnTo>
                <a:lnTo>
                  <a:pt x="0" y="0"/>
                </a:lnTo>
                <a:close/>
              </a:path>
            </a:pathLst>
          </a:custGeom>
          <a:blipFill>
            <a:blip r:embed="rId29">
              <a:alphaModFix amt="82000"/>
            </a:blip>
            <a:stretch>
              <a:fillRect l="0" t="0" r="0" b="0"/>
            </a:stretch>
          </a:blipFill>
        </p:spPr>
      </p:sp>
      <p:sp>
        <p:nvSpPr>
          <p:cNvPr name="Freeform 20" id="20"/>
          <p:cNvSpPr/>
          <p:nvPr/>
        </p:nvSpPr>
        <p:spPr>
          <a:xfrm flipH="false" flipV="false" rot="0">
            <a:off x="9750593" y="8118469"/>
            <a:ext cx="8079570" cy="1888600"/>
          </a:xfrm>
          <a:custGeom>
            <a:avLst/>
            <a:gdLst/>
            <a:ahLst/>
            <a:cxnLst/>
            <a:rect r="r" b="b" t="t" l="l"/>
            <a:pathLst>
              <a:path h="1888600" w="8079570">
                <a:moveTo>
                  <a:pt x="0" y="0"/>
                </a:moveTo>
                <a:lnTo>
                  <a:pt x="8079570" y="0"/>
                </a:lnTo>
                <a:lnTo>
                  <a:pt x="8079570" y="1888599"/>
                </a:lnTo>
                <a:lnTo>
                  <a:pt x="0" y="1888599"/>
                </a:lnTo>
                <a:lnTo>
                  <a:pt x="0" y="0"/>
                </a:lnTo>
                <a:close/>
              </a:path>
            </a:pathLst>
          </a:custGeom>
          <a:blipFill>
            <a:blip r:embed="rId30"/>
            <a:stretch>
              <a:fillRect l="0" t="0" r="0" b="0"/>
            </a:stretch>
          </a:blipFill>
        </p:spPr>
      </p:sp>
      <p:sp>
        <p:nvSpPr>
          <p:cNvPr name="Freeform 21" id="21"/>
          <p:cNvSpPr/>
          <p:nvPr/>
        </p:nvSpPr>
        <p:spPr>
          <a:xfrm flipH="false" flipV="false" rot="0">
            <a:off x="318690" y="8135895"/>
            <a:ext cx="8005021" cy="1871174"/>
          </a:xfrm>
          <a:custGeom>
            <a:avLst/>
            <a:gdLst/>
            <a:ahLst/>
            <a:cxnLst/>
            <a:rect r="r" b="b" t="t" l="l"/>
            <a:pathLst>
              <a:path h="1871174" w="8005021">
                <a:moveTo>
                  <a:pt x="0" y="0"/>
                </a:moveTo>
                <a:lnTo>
                  <a:pt x="8005021" y="0"/>
                </a:lnTo>
                <a:lnTo>
                  <a:pt x="8005021" y="1871173"/>
                </a:lnTo>
                <a:lnTo>
                  <a:pt x="0" y="1871173"/>
                </a:lnTo>
                <a:lnTo>
                  <a:pt x="0" y="0"/>
                </a:lnTo>
                <a:close/>
              </a:path>
            </a:pathLst>
          </a:custGeom>
          <a:blipFill>
            <a:blip r:embed="rId31"/>
            <a:stretch>
              <a:fillRect l="0" t="0" r="0" b="0"/>
            </a:stretch>
          </a:blipFill>
        </p:spPr>
      </p:sp>
      <p:sp>
        <p:nvSpPr>
          <p:cNvPr name="Freeform 22" id="22"/>
          <p:cNvSpPr/>
          <p:nvPr/>
        </p:nvSpPr>
        <p:spPr>
          <a:xfrm flipH="false" flipV="false" rot="0">
            <a:off x="318690" y="2245963"/>
            <a:ext cx="6696096" cy="1656403"/>
          </a:xfrm>
          <a:custGeom>
            <a:avLst/>
            <a:gdLst/>
            <a:ahLst/>
            <a:cxnLst/>
            <a:rect r="r" b="b" t="t" l="l"/>
            <a:pathLst>
              <a:path h="1656403" w="6696096">
                <a:moveTo>
                  <a:pt x="0" y="0"/>
                </a:moveTo>
                <a:lnTo>
                  <a:pt x="6696097" y="0"/>
                </a:lnTo>
                <a:lnTo>
                  <a:pt x="6696097" y="1656402"/>
                </a:lnTo>
                <a:lnTo>
                  <a:pt x="0" y="1656402"/>
                </a:lnTo>
                <a:lnTo>
                  <a:pt x="0" y="0"/>
                </a:lnTo>
                <a:close/>
              </a:path>
            </a:pathLst>
          </a:custGeom>
          <a:blipFill>
            <a:blip r:embed="rId32"/>
            <a:stretch>
              <a:fillRect l="0" t="0" r="0" b="0"/>
            </a:stretch>
          </a:blipFill>
        </p:spPr>
      </p:sp>
      <p:sp>
        <p:nvSpPr>
          <p:cNvPr name="Freeform 23" id="23"/>
          <p:cNvSpPr/>
          <p:nvPr/>
        </p:nvSpPr>
        <p:spPr>
          <a:xfrm flipH="false" flipV="false" rot="0">
            <a:off x="7369658" y="2016223"/>
            <a:ext cx="3548685" cy="2007043"/>
          </a:xfrm>
          <a:custGeom>
            <a:avLst/>
            <a:gdLst/>
            <a:ahLst/>
            <a:cxnLst/>
            <a:rect r="r" b="b" t="t" l="l"/>
            <a:pathLst>
              <a:path h="2007043" w="3548685">
                <a:moveTo>
                  <a:pt x="0" y="0"/>
                </a:moveTo>
                <a:lnTo>
                  <a:pt x="3548684" y="0"/>
                </a:lnTo>
                <a:lnTo>
                  <a:pt x="3548684" y="2007043"/>
                </a:lnTo>
                <a:lnTo>
                  <a:pt x="0" y="2007043"/>
                </a:lnTo>
                <a:lnTo>
                  <a:pt x="0" y="0"/>
                </a:lnTo>
                <a:close/>
              </a:path>
            </a:pathLst>
          </a:custGeom>
          <a:blipFill>
            <a:blip r:embed="rId33"/>
            <a:stretch>
              <a:fillRect l="0" t="0" r="0" b="0"/>
            </a:stretch>
          </a:blipFill>
        </p:spPr>
      </p:sp>
      <p:sp>
        <p:nvSpPr>
          <p:cNvPr name="Freeform 24" id="24"/>
          <p:cNvSpPr/>
          <p:nvPr/>
        </p:nvSpPr>
        <p:spPr>
          <a:xfrm flipH="false" flipV="false" rot="0">
            <a:off x="11349689" y="1489528"/>
            <a:ext cx="6512226" cy="2463792"/>
          </a:xfrm>
          <a:custGeom>
            <a:avLst/>
            <a:gdLst/>
            <a:ahLst/>
            <a:cxnLst/>
            <a:rect r="r" b="b" t="t" l="l"/>
            <a:pathLst>
              <a:path h="2463792" w="6512226">
                <a:moveTo>
                  <a:pt x="0" y="0"/>
                </a:moveTo>
                <a:lnTo>
                  <a:pt x="6512227" y="0"/>
                </a:lnTo>
                <a:lnTo>
                  <a:pt x="6512227" y="2463792"/>
                </a:lnTo>
                <a:lnTo>
                  <a:pt x="0" y="2463792"/>
                </a:lnTo>
                <a:lnTo>
                  <a:pt x="0" y="0"/>
                </a:lnTo>
                <a:close/>
              </a:path>
            </a:pathLst>
          </a:custGeom>
          <a:blipFill>
            <a:blip r:embed="rId34"/>
            <a:stretch>
              <a:fillRect l="0" t="0" r="0" b="0"/>
            </a:stretch>
          </a:blipFill>
        </p:spPr>
      </p:sp>
      <p:sp>
        <p:nvSpPr>
          <p:cNvPr name="TextBox 25" id="25"/>
          <p:cNvSpPr txBox="true"/>
          <p:nvPr/>
        </p:nvSpPr>
        <p:spPr>
          <a:xfrm rot="0">
            <a:off x="3994233" y="272597"/>
            <a:ext cx="9796145" cy="1216932"/>
          </a:xfrm>
          <a:prstGeom prst="rect">
            <a:avLst/>
          </a:prstGeom>
        </p:spPr>
        <p:txBody>
          <a:bodyPr anchor="t" rtlCol="false" tIns="0" lIns="0" bIns="0" rIns="0">
            <a:spAutoFit/>
          </a:bodyPr>
          <a:lstStyle/>
          <a:p>
            <a:pPr algn="ctr">
              <a:lnSpc>
                <a:spcPts val="8525"/>
              </a:lnSpc>
              <a:spcBef>
                <a:spcPct val="0"/>
              </a:spcBef>
            </a:pPr>
            <a:r>
              <a:rPr lang="en-US" b="true" sz="6089">
                <a:solidFill>
                  <a:srgbClr val="000000"/>
                </a:solidFill>
                <a:latin typeface="Cooper Hewitt Bold"/>
                <a:ea typeface="Cooper Hewitt Bold"/>
                <a:cs typeface="Cooper Hewitt Bold"/>
                <a:sym typeface="Cooper Hewitt Bold"/>
              </a:rPr>
              <a:t>Thank You To Our Sponsors! </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891485"/>
            <a:ext cx="18288000" cy="8395515"/>
            <a:chOff x="0" y="0"/>
            <a:chExt cx="4816593" cy="2211164"/>
          </a:xfrm>
        </p:grpSpPr>
        <p:sp>
          <p:nvSpPr>
            <p:cNvPr name="Freeform 3" id="3"/>
            <p:cNvSpPr/>
            <p:nvPr/>
          </p:nvSpPr>
          <p:spPr>
            <a:xfrm flipH="false" flipV="false" rot="0">
              <a:off x="0" y="0"/>
              <a:ext cx="4816592" cy="2211164"/>
            </a:xfrm>
            <a:custGeom>
              <a:avLst/>
              <a:gdLst/>
              <a:ahLst/>
              <a:cxnLst/>
              <a:rect r="r" b="b" t="t" l="l"/>
              <a:pathLst>
                <a:path h="2211164" w="4816592">
                  <a:moveTo>
                    <a:pt x="0" y="0"/>
                  </a:moveTo>
                  <a:lnTo>
                    <a:pt x="4816592" y="0"/>
                  </a:lnTo>
                  <a:lnTo>
                    <a:pt x="4816592" y="2211164"/>
                  </a:lnTo>
                  <a:lnTo>
                    <a:pt x="0" y="2211164"/>
                  </a:lnTo>
                  <a:close/>
                </a:path>
              </a:pathLst>
            </a:custGeom>
            <a:solidFill>
              <a:srgbClr val="FFFFFF"/>
            </a:solidFill>
          </p:spPr>
        </p:sp>
        <p:sp>
          <p:nvSpPr>
            <p:cNvPr name="TextBox 4" id="4"/>
            <p:cNvSpPr txBox="true"/>
            <p:nvPr/>
          </p:nvSpPr>
          <p:spPr>
            <a:xfrm>
              <a:off x="0" y="-38100"/>
              <a:ext cx="4816593" cy="2249264"/>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5118275" y="5181490"/>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6000"/>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0027002" y="2755207"/>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6000"/>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14471469" y="4792346"/>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6000"/>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1171982" y="27784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6000"/>
              <a:extLst>
                <a:ext uri="{96DAC541-7B7A-43D3-8B79-37D633B846F1}">
                  <asvg:svgBlip xmlns:asvg="http://schemas.microsoft.com/office/drawing/2016/SVG/main" r:embed="rId9"/>
                </a:ext>
              </a:extLst>
            </a:blip>
            <a:stretch>
              <a:fillRect l="0" t="0" r="0" b="0"/>
            </a:stretch>
          </a:blipFill>
        </p:spPr>
      </p:sp>
      <p:sp>
        <p:nvSpPr>
          <p:cNvPr name="Freeform 9" id="9"/>
          <p:cNvSpPr/>
          <p:nvPr/>
        </p:nvSpPr>
        <p:spPr>
          <a:xfrm flipH="false" flipV="false" rot="0">
            <a:off x="14941223" y="2016223"/>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6000"/>
              <a:extLst>
                <a:ext uri="{96DAC541-7B7A-43D3-8B79-37D633B846F1}">
                  <asvg:svgBlip xmlns:asvg="http://schemas.microsoft.com/office/drawing/2016/SVG/main" r:embed="rId11"/>
                </a:ext>
              </a:extLst>
            </a:blip>
            <a:stretch>
              <a:fillRect l="0" t="0" r="0" b="0"/>
            </a:stretch>
          </a:blipFill>
        </p:spPr>
      </p:sp>
      <p:sp>
        <p:nvSpPr>
          <p:cNvPr name="Freeform 10" id="10"/>
          <p:cNvSpPr/>
          <p:nvPr/>
        </p:nvSpPr>
        <p:spPr>
          <a:xfrm flipH="false" flipV="false" rot="0">
            <a:off x="0" y="2016223"/>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6000"/>
              <a:extLst>
                <a:ext uri="{96DAC541-7B7A-43D3-8B79-37D633B846F1}">
                  <asvg:svgBlip xmlns:asvg="http://schemas.microsoft.com/office/drawing/2016/SVG/main" r:embed="rId13"/>
                </a:ext>
              </a:extLst>
            </a:blip>
            <a:stretch>
              <a:fillRect l="0" t="0" r="0" b="0"/>
            </a:stretch>
          </a:blipFill>
        </p:spPr>
      </p:sp>
      <p:sp>
        <p:nvSpPr>
          <p:cNvPr name="Freeform 11" id="11"/>
          <p:cNvSpPr/>
          <p:nvPr/>
        </p:nvSpPr>
        <p:spPr>
          <a:xfrm flipH="false" flipV="false" rot="0">
            <a:off x="6753246" y="2390047"/>
            <a:ext cx="3273756" cy="2189324"/>
          </a:xfrm>
          <a:custGeom>
            <a:avLst/>
            <a:gdLst/>
            <a:ahLst/>
            <a:cxnLst/>
            <a:rect r="r" b="b" t="t" l="l"/>
            <a:pathLst>
              <a:path h="2189324" w="3273756">
                <a:moveTo>
                  <a:pt x="0" y="0"/>
                </a:moveTo>
                <a:lnTo>
                  <a:pt x="3273756" y="0"/>
                </a:lnTo>
                <a:lnTo>
                  <a:pt x="3273756" y="2189324"/>
                </a:lnTo>
                <a:lnTo>
                  <a:pt x="0" y="2189324"/>
                </a:lnTo>
                <a:lnTo>
                  <a:pt x="0" y="0"/>
                </a:lnTo>
                <a:close/>
              </a:path>
            </a:pathLst>
          </a:custGeom>
          <a:blipFill>
            <a:blip r:embed="rId14">
              <a:alphaModFix amt="6000"/>
              <a:extLst>
                <a:ext uri="{96DAC541-7B7A-43D3-8B79-37D633B846F1}">
                  <asvg:svgBlip xmlns:asvg="http://schemas.microsoft.com/office/drawing/2016/SVG/main" r:embed="rId15"/>
                </a:ext>
              </a:extLst>
            </a:blip>
            <a:stretch>
              <a:fillRect l="0" t="0" r="0" b="0"/>
            </a:stretch>
          </a:blipFill>
        </p:spPr>
      </p:sp>
      <p:sp>
        <p:nvSpPr>
          <p:cNvPr name="Freeform 12" id="12"/>
          <p:cNvSpPr/>
          <p:nvPr/>
        </p:nvSpPr>
        <p:spPr>
          <a:xfrm flipH="false" flipV="false" rot="0">
            <a:off x="13844894" y="7383331"/>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6000"/>
            </a:blip>
            <a:stretch>
              <a:fillRect l="0" t="0" r="0" b="0"/>
            </a:stretch>
          </a:blipFill>
        </p:spPr>
      </p:sp>
      <p:sp>
        <p:nvSpPr>
          <p:cNvPr name="Freeform 13" id="13"/>
          <p:cNvSpPr/>
          <p:nvPr/>
        </p:nvSpPr>
        <p:spPr>
          <a:xfrm flipH="false" flipV="false" rot="0">
            <a:off x="472958" y="6318181"/>
            <a:ext cx="3363190" cy="1193932"/>
          </a:xfrm>
          <a:custGeom>
            <a:avLst/>
            <a:gdLst/>
            <a:ahLst/>
            <a:cxnLst/>
            <a:rect r="r" b="b" t="t" l="l"/>
            <a:pathLst>
              <a:path h="1193932" w="3363190">
                <a:moveTo>
                  <a:pt x="0" y="0"/>
                </a:moveTo>
                <a:lnTo>
                  <a:pt x="3363189" y="0"/>
                </a:lnTo>
                <a:lnTo>
                  <a:pt x="3363189" y="1193933"/>
                </a:lnTo>
                <a:lnTo>
                  <a:pt x="0" y="1193933"/>
                </a:lnTo>
                <a:lnTo>
                  <a:pt x="0" y="0"/>
                </a:lnTo>
                <a:close/>
              </a:path>
            </a:pathLst>
          </a:custGeom>
          <a:blipFill>
            <a:blip r:embed="rId17">
              <a:alphaModFix amt="6000"/>
              <a:extLst>
                <a:ext uri="{96DAC541-7B7A-43D3-8B79-37D633B846F1}">
                  <asvg:svgBlip xmlns:asvg="http://schemas.microsoft.com/office/drawing/2016/SVG/main" r:embed="rId18"/>
                </a:ext>
              </a:extLst>
            </a:blip>
            <a:stretch>
              <a:fillRect l="0" t="0" r="0" b="0"/>
            </a:stretch>
          </a:blipFill>
        </p:spPr>
      </p:sp>
      <p:sp>
        <p:nvSpPr>
          <p:cNvPr name="Freeform 14" id="14"/>
          <p:cNvSpPr/>
          <p:nvPr/>
        </p:nvSpPr>
        <p:spPr>
          <a:xfrm flipH="false" flipV="false" rot="0">
            <a:off x="16401569" y="6663764"/>
            <a:ext cx="1612207" cy="1814017"/>
          </a:xfrm>
          <a:custGeom>
            <a:avLst/>
            <a:gdLst/>
            <a:ahLst/>
            <a:cxnLst/>
            <a:rect r="r" b="b" t="t" l="l"/>
            <a:pathLst>
              <a:path h="1814017" w="1612207">
                <a:moveTo>
                  <a:pt x="0" y="0"/>
                </a:moveTo>
                <a:lnTo>
                  <a:pt x="1612208" y="0"/>
                </a:lnTo>
                <a:lnTo>
                  <a:pt x="1612208" y="1814017"/>
                </a:lnTo>
                <a:lnTo>
                  <a:pt x="0" y="1814017"/>
                </a:lnTo>
                <a:lnTo>
                  <a:pt x="0" y="0"/>
                </a:lnTo>
                <a:close/>
              </a:path>
            </a:pathLst>
          </a:custGeom>
          <a:blipFill>
            <a:blip r:embed="rId19">
              <a:alphaModFix amt="6000"/>
              <a:extLst>
                <a:ext uri="{96DAC541-7B7A-43D3-8B79-37D633B846F1}">
                  <asvg:svgBlip xmlns:asvg="http://schemas.microsoft.com/office/drawing/2016/SVG/main" r:embed="rId20"/>
                </a:ext>
              </a:extLst>
            </a:blip>
            <a:stretch>
              <a:fillRect l="0" t="0" r="0" b="0"/>
            </a:stretch>
          </a:blipFill>
        </p:spPr>
      </p:sp>
      <p:sp>
        <p:nvSpPr>
          <p:cNvPr name="Freeform 15" id="15"/>
          <p:cNvSpPr/>
          <p:nvPr/>
        </p:nvSpPr>
        <p:spPr>
          <a:xfrm flipH="false" flipV="false" rot="0">
            <a:off x="5372873" y="8221101"/>
            <a:ext cx="1758264" cy="1494525"/>
          </a:xfrm>
          <a:custGeom>
            <a:avLst/>
            <a:gdLst/>
            <a:ahLst/>
            <a:cxnLst/>
            <a:rect r="r" b="b" t="t" l="l"/>
            <a:pathLst>
              <a:path h="1494525" w="1758264">
                <a:moveTo>
                  <a:pt x="0" y="0"/>
                </a:moveTo>
                <a:lnTo>
                  <a:pt x="1758265" y="0"/>
                </a:lnTo>
                <a:lnTo>
                  <a:pt x="1758265" y="1494524"/>
                </a:lnTo>
                <a:lnTo>
                  <a:pt x="0" y="1494524"/>
                </a:lnTo>
                <a:lnTo>
                  <a:pt x="0" y="0"/>
                </a:lnTo>
                <a:close/>
              </a:path>
            </a:pathLst>
          </a:custGeom>
          <a:blipFill>
            <a:blip r:embed="rId21">
              <a:alphaModFix amt="6000"/>
              <a:extLst>
                <a:ext uri="{96DAC541-7B7A-43D3-8B79-37D633B846F1}">
                  <asvg:svgBlip xmlns:asvg="http://schemas.microsoft.com/office/drawing/2016/SVG/main" r:embed="rId22"/>
                </a:ext>
              </a:extLst>
            </a:blip>
            <a:stretch>
              <a:fillRect l="0" t="0" r="0" b="0"/>
            </a:stretch>
          </a:blipFill>
        </p:spPr>
      </p:sp>
      <p:sp>
        <p:nvSpPr>
          <p:cNvPr name="Freeform 16" id="16"/>
          <p:cNvSpPr/>
          <p:nvPr/>
        </p:nvSpPr>
        <p:spPr>
          <a:xfrm flipH="false" flipV="false" rot="0">
            <a:off x="10886569" y="5602940"/>
            <a:ext cx="2086911" cy="2305979"/>
          </a:xfrm>
          <a:custGeom>
            <a:avLst/>
            <a:gdLst/>
            <a:ahLst/>
            <a:cxnLst/>
            <a:rect r="r" b="b" t="t" l="l"/>
            <a:pathLst>
              <a:path h="2305979" w="2086911">
                <a:moveTo>
                  <a:pt x="0" y="0"/>
                </a:moveTo>
                <a:lnTo>
                  <a:pt x="2086911" y="0"/>
                </a:lnTo>
                <a:lnTo>
                  <a:pt x="2086911" y="2305979"/>
                </a:lnTo>
                <a:lnTo>
                  <a:pt x="0" y="2305979"/>
                </a:lnTo>
                <a:lnTo>
                  <a:pt x="0" y="0"/>
                </a:lnTo>
                <a:close/>
              </a:path>
            </a:pathLst>
          </a:custGeom>
          <a:blipFill>
            <a:blip r:embed="rId23">
              <a:alphaModFix amt="6000"/>
              <a:extLst>
                <a:ext uri="{96DAC541-7B7A-43D3-8B79-37D633B846F1}">
                  <asvg:svgBlip xmlns:asvg="http://schemas.microsoft.com/office/drawing/2016/SVG/main" r:embed="rId24"/>
                </a:ext>
              </a:extLst>
            </a:blip>
            <a:stretch>
              <a:fillRect l="0" t="0" r="0" b="0"/>
            </a:stretch>
          </a:blipFill>
        </p:spPr>
      </p:sp>
      <p:sp>
        <p:nvSpPr>
          <p:cNvPr name="Freeform 17" id="17"/>
          <p:cNvSpPr/>
          <p:nvPr/>
        </p:nvSpPr>
        <p:spPr>
          <a:xfrm flipH="false" flipV="false" rot="0">
            <a:off x="8892306" y="8221101"/>
            <a:ext cx="4211370" cy="1900381"/>
          </a:xfrm>
          <a:custGeom>
            <a:avLst/>
            <a:gdLst/>
            <a:ahLst/>
            <a:cxnLst/>
            <a:rect r="r" b="b" t="t" l="l"/>
            <a:pathLst>
              <a:path h="1900381" w="4211370">
                <a:moveTo>
                  <a:pt x="0" y="0"/>
                </a:moveTo>
                <a:lnTo>
                  <a:pt x="4211370" y="0"/>
                </a:lnTo>
                <a:lnTo>
                  <a:pt x="4211370" y="1900380"/>
                </a:lnTo>
                <a:lnTo>
                  <a:pt x="0" y="1900380"/>
                </a:lnTo>
                <a:lnTo>
                  <a:pt x="0" y="0"/>
                </a:lnTo>
                <a:close/>
              </a:path>
            </a:pathLst>
          </a:custGeom>
          <a:blipFill>
            <a:blip r:embed="rId25">
              <a:alphaModFix amt="6000"/>
              <a:extLst>
                <a:ext uri="{96DAC541-7B7A-43D3-8B79-37D633B846F1}">
                  <asvg:svgBlip xmlns:asvg="http://schemas.microsoft.com/office/drawing/2016/SVG/main" r:embed="rId26"/>
                </a:ext>
              </a:extLst>
            </a:blip>
            <a:stretch>
              <a:fillRect l="0" t="0" r="0" b="0"/>
            </a:stretch>
          </a:blipFill>
        </p:spPr>
      </p:sp>
      <p:sp>
        <p:nvSpPr>
          <p:cNvPr name="Freeform 18" id="18"/>
          <p:cNvSpPr/>
          <p:nvPr/>
        </p:nvSpPr>
        <p:spPr>
          <a:xfrm flipH="false" flipV="false" rot="0">
            <a:off x="1952533" y="7908919"/>
            <a:ext cx="1995875" cy="1995875"/>
          </a:xfrm>
          <a:custGeom>
            <a:avLst/>
            <a:gdLst/>
            <a:ahLst/>
            <a:cxnLst/>
            <a:rect r="r" b="b" t="t" l="l"/>
            <a:pathLst>
              <a:path h="1995875" w="1995875">
                <a:moveTo>
                  <a:pt x="0" y="0"/>
                </a:moveTo>
                <a:lnTo>
                  <a:pt x="1995875" y="0"/>
                </a:lnTo>
                <a:lnTo>
                  <a:pt x="1995875" y="1995875"/>
                </a:lnTo>
                <a:lnTo>
                  <a:pt x="0" y="1995875"/>
                </a:lnTo>
                <a:lnTo>
                  <a:pt x="0" y="0"/>
                </a:lnTo>
                <a:close/>
              </a:path>
            </a:pathLst>
          </a:custGeom>
          <a:blipFill>
            <a:blip r:embed="rId27">
              <a:alphaModFix amt="6000"/>
              <a:extLst>
                <a:ext uri="{96DAC541-7B7A-43D3-8B79-37D633B846F1}">
                  <asvg:svgBlip xmlns:asvg="http://schemas.microsoft.com/office/drawing/2016/SVG/main" r:embed="rId28"/>
                </a:ext>
              </a:extLst>
            </a:blip>
            <a:stretch>
              <a:fillRect l="0" t="0" r="0" b="0"/>
            </a:stretch>
          </a:blipFill>
        </p:spPr>
      </p:sp>
      <p:sp>
        <p:nvSpPr>
          <p:cNvPr name="TextBox 19" id="19"/>
          <p:cNvSpPr txBox="true"/>
          <p:nvPr/>
        </p:nvSpPr>
        <p:spPr>
          <a:xfrm rot="0">
            <a:off x="36751" y="188778"/>
            <a:ext cx="17825165" cy="1216932"/>
          </a:xfrm>
          <a:prstGeom prst="rect">
            <a:avLst/>
          </a:prstGeom>
        </p:spPr>
        <p:txBody>
          <a:bodyPr anchor="t" rtlCol="false" tIns="0" lIns="0" bIns="0" rIns="0">
            <a:spAutoFit/>
          </a:bodyPr>
          <a:lstStyle/>
          <a:p>
            <a:pPr algn="ctr">
              <a:lnSpc>
                <a:spcPts val="8525"/>
              </a:lnSpc>
              <a:spcBef>
                <a:spcPct val="0"/>
              </a:spcBef>
            </a:pPr>
            <a:r>
              <a:rPr lang="en-US" b="true" sz="6089">
                <a:solidFill>
                  <a:srgbClr val="000000"/>
                </a:solidFill>
                <a:latin typeface="Cooper Hewitt Bold"/>
                <a:ea typeface="Cooper Hewitt Bold"/>
                <a:cs typeface="Cooper Hewitt Bold"/>
                <a:sym typeface="Cooper Hewitt Bold"/>
              </a:rPr>
              <a:t>The State of Alternative Fuels in Wisconsin</a:t>
            </a:r>
          </a:p>
        </p:txBody>
      </p:sp>
      <p:sp>
        <p:nvSpPr>
          <p:cNvPr name="TextBox 20" id="20"/>
          <p:cNvSpPr txBox="true"/>
          <p:nvPr/>
        </p:nvSpPr>
        <p:spPr>
          <a:xfrm rot="0">
            <a:off x="268493" y="2246057"/>
            <a:ext cx="17858894" cy="4127138"/>
          </a:xfrm>
          <a:prstGeom prst="rect">
            <a:avLst/>
          </a:prstGeom>
        </p:spPr>
        <p:txBody>
          <a:bodyPr anchor="t" rtlCol="false" tIns="0" lIns="0" bIns="0" rIns="0">
            <a:spAutoFit/>
          </a:bodyPr>
          <a:lstStyle/>
          <a:p>
            <a:pPr algn="ctr">
              <a:lnSpc>
                <a:spcPts val="8174"/>
              </a:lnSpc>
            </a:pPr>
            <a:r>
              <a:rPr lang="en-US" sz="5839">
                <a:solidFill>
                  <a:srgbClr val="000000"/>
                </a:solidFill>
                <a:latin typeface="Canva Sans"/>
                <a:ea typeface="Canva Sans"/>
                <a:cs typeface="Canva Sans"/>
                <a:sym typeface="Canva Sans"/>
              </a:rPr>
              <a:t>2pm</a:t>
            </a:r>
            <a:r>
              <a:rPr lang="en-US" sz="5839" b="true">
                <a:solidFill>
                  <a:srgbClr val="000000"/>
                </a:solidFill>
                <a:latin typeface="Canva Sans Bold"/>
                <a:ea typeface="Canva Sans Bold"/>
                <a:cs typeface="Canva Sans Bold"/>
                <a:sym typeface="Canva Sans Bold"/>
              </a:rPr>
              <a:t> - </a:t>
            </a:r>
            <a:r>
              <a:rPr lang="en-US" sz="5839">
                <a:solidFill>
                  <a:srgbClr val="000000"/>
                </a:solidFill>
                <a:latin typeface="Canva Sans"/>
                <a:ea typeface="Canva Sans"/>
                <a:cs typeface="Canva Sans"/>
                <a:sym typeface="Canva Sans"/>
              </a:rPr>
              <a:t>Madison Ballroom</a:t>
            </a:r>
            <a:r>
              <a:rPr lang="en-US" sz="5839" b="true">
                <a:solidFill>
                  <a:srgbClr val="000000"/>
                </a:solidFill>
                <a:latin typeface="Canva Sans Bold"/>
                <a:ea typeface="Canva Sans Bold"/>
                <a:cs typeface="Canva Sans Bold"/>
                <a:sym typeface="Canva Sans Bold"/>
              </a:rPr>
              <a:t>: </a:t>
            </a:r>
          </a:p>
          <a:p>
            <a:pPr algn="l">
              <a:lnSpc>
                <a:spcPts val="8314"/>
              </a:lnSpc>
            </a:pPr>
            <a:r>
              <a:rPr lang="en-US" sz="5939" b="true">
                <a:solidFill>
                  <a:srgbClr val="215EF8"/>
                </a:solidFill>
                <a:latin typeface="Canva Sans Bold"/>
                <a:ea typeface="Canva Sans Bold"/>
                <a:cs typeface="Canva Sans Bold"/>
                <a:sym typeface="Canva Sans Bold"/>
              </a:rPr>
              <a:t>Brad Schmoll,</a:t>
            </a:r>
            <a:r>
              <a:rPr lang="en-US" sz="5939">
                <a:solidFill>
                  <a:srgbClr val="215EF8"/>
                </a:solidFill>
                <a:latin typeface="Canva Sans"/>
                <a:ea typeface="Canva Sans"/>
                <a:cs typeface="Canva Sans"/>
                <a:sym typeface="Canva Sans"/>
              </a:rPr>
              <a:t> Director of Alternative Energy of CMD Corporation, and </a:t>
            </a:r>
          </a:p>
          <a:p>
            <a:pPr algn="l">
              <a:lnSpc>
                <a:spcPts val="8314"/>
              </a:lnSpc>
              <a:spcBef>
                <a:spcPct val="0"/>
              </a:spcBef>
            </a:pPr>
            <a:r>
              <a:rPr lang="en-US" b="true" sz="5939">
                <a:solidFill>
                  <a:srgbClr val="215EF8"/>
                </a:solidFill>
                <a:latin typeface="Canva Sans Bold"/>
                <a:ea typeface="Canva Sans Bold"/>
                <a:cs typeface="Canva Sans Bold"/>
                <a:sym typeface="Canva Sans Bold"/>
              </a:rPr>
              <a:t>Fred Schnook</a:t>
            </a:r>
            <a:r>
              <a:rPr lang="en-US" sz="5939">
                <a:solidFill>
                  <a:srgbClr val="215EF8"/>
                </a:solidFill>
                <a:latin typeface="Canva Sans"/>
                <a:ea typeface="Canva Sans"/>
                <a:cs typeface="Canva Sans"/>
                <a:sym typeface="Canva Sans"/>
              </a:rPr>
              <a:t>, Director of Wisconsin Clean Cities</a:t>
            </a:r>
          </a:p>
        </p:txBody>
      </p:sp>
      <p:sp>
        <p:nvSpPr>
          <p:cNvPr name="TextBox 21" id="21"/>
          <p:cNvSpPr txBox="true"/>
          <p:nvPr/>
        </p:nvSpPr>
        <p:spPr>
          <a:xfrm rot="0">
            <a:off x="635490" y="7152338"/>
            <a:ext cx="16623810" cy="2032749"/>
          </a:xfrm>
          <a:prstGeom prst="rect">
            <a:avLst/>
          </a:prstGeom>
        </p:spPr>
        <p:txBody>
          <a:bodyPr anchor="t" rtlCol="false" tIns="0" lIns="0" bIns="0" rIns="0">
            <a:spAutoFit/>
          </a:bodyPr>
          <a:lstStyle/>
          <a:p>
            <a:pPr algn="ctr">
              <a:lnSpc>
                <a:spcPts val="8183"/>
              </a:lnSpc>
              <a:spcBef>
                <a:spcPct val="0"/>
              </a:spcBef>
            </a:pPr>
            <a:r>
              <a:rPr lang="en-US" sz="5845">
                <a:solidFill>
                  <a:srgbClr val="000000"/>
                </a:solidFill>
                <a:latin typeface="Canva Sans"/>
                <a:ea typeface="Canva Sans"/>
                <a:cs typeface="Canva Sans"/>
                <a:sym typeface="Canva Sans"/>
              </a:rPr>
              <a:t>A presentation on the current state of alternative fuels in Wisconsin</a:t>
            </a:r>
          </a:p>
        </p:txBody>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891485"/>
            <a:ext cx="18288000" cy="8395515"/>
            <a:chOff x="0" y="0"/>
            <a:chExt cx="4816593" cy="2211164"/>
          </a:xfrm>
        </p:grpSpPr>
        <p:sp>
          <p:nvSpPr>
            <p:cNvPr name="Freeform 3" id="3"/>
            <p:cNvSpPr/>
            <p:nvPr/>
          </p:nvSpPr>
          <p:spPr>
            <a:xfrm flipH="false" flipV="false" rot="0">
              <a:off x="0" y="0"/>
              <a:ext cx="4816592" cy="2211164"/>
            </a:xfrm>
            <a:custGeom>
              <a:avLst/>
              <a:gdLst/>
              <a:ahLst/>
              <a:cxnLst/>
              <a:rect r="r" b="b" t="t" l="l"/>
              <a:pathLst>
                <a:path h="2211164" w="4816592">
                  <a:moveTo>
                    <a:pt x="0" y="0"/>
                  </a:moveTo>
                  <a:lnTo>
                    <a:pt x="4816592" y="0"/>
                  </a:lnTo>
                  <a:lnTo>
                    <a:pt x="4816592" y="2211164"/>
                  </a:lnTo>
                  <a:lnTo>
                    <a:pt x="0" y="2211164"/>
                  </a:lnTo>
                  <a:close/>
                </a:path>
              </a:pathLst>
            </a:custGeom>
            <a:solidFill>
              <a:srgbClr val="FFFFFF"/>
            </a:solidFill>
          </p:spPr>
        </p:sp>
        <p:sp>
          <p:nvSpPr>
            <p:cNvPr name="TextBox 4" id="4"/>
            <p:cNvSpPr txBox="true"/>
            <p:nvPr/>
          </p:nvSpPr>
          <p:spPr>
            <a:xfrm>
              <a:off x="0" y="-38100"/>
              <a:ext cx="4816593" cy="2249264"/>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5118275" y="5181490"/>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6000"/>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0027002" y="2755207"/>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6000"/>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14471469" y="4792346"/>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6000"/>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1171982" y="27784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6000"/>
              <a:extLst>
                <a:ext uri="{96DAC541-7B7A-43D3-8B79-37D633B846F1}">
                  <asvg:svgBlip xmlns:asvg="http://schemas.microsoft.com/office/drawing/2016/SVG/main" r:embed="rId9"/>
                </a:ext>
              </a:extLst>
            </a:blip>
            <a:stretch>
              <a:fillRect l="0" t="0" r="0" b="0"/>
            </a:stretch>
          </a:blipFill>
        </p:spPr>
      </p:sp>
      <p:sp>
        <p:nvSpPr>
          <p:cNvPr name="Freeform 9" id="9"/>
          <p:cNvSpPr/>
          <p:nvPr/>
        </p:nvSpPr>
        <p:spPr>
          <a:xfrm flipH="false" flipV="false" rot="0">
            <a:off x="14941223" y="2016223"/>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6000"/>
              <a:extLst>
                <a:ext uri="{96DAC541-7B7A-43D3-8B79-37D633B846F1}">
                  <asvg:svgBlip xmlns:asvg="http://schemas.microsoft.com/office/drawing/2016/SVG/main" r:embed="rId11"/>
                </a:ext>
              </a:extLst>
            </a:blip>
            <a:stretch>
              <a:fillRect l="0" t="0" r="0" b="0"/>
            </a:stretch>
          </a:blipFill>
        </p:spPr>
      </p:sp>
      <p:sp>
        <p:nvSpPr>
          <p:cNvPr name="Freeform 10" id="10"/>
          <p:cNvSpPr/>
          <p:nvPr/>
        </p:nvSpPr>
        <p:spPr>
          <a:xfrm flipH="false" flipV="false" rot="0">
            <a:off x="0" y="2016223"/>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6000"/>
              <a:extLst>
                <a:ext uri="{96DAC541-7B7A-43D3-8B79-37D633B846F1}">
                  <asvg:svgBlip xmlns:asvg="http://schemas.microsoft.com/office/drawing/2016/SVG/main" r:embed="rId13"/>
                </a:ext>
              </a:extLst>
            </a:blip>
            <a:stretch>
              <a:fillRect l="0" t="0" r="0" b="0"/>
            </a:stretch>
          </a:blipFill>
        </p:spPr>
      </p:sp>
      <p:sp>
        <p:nvSpPr>
          <p:cNvPr name="Freeform 11" id="11"/>
          <p:cNvSpPr/>
          <p:nvPr/>
        </p:nvSpPr>
        <p:spPr>
          <a:xfrm flipH="false" flipV="false" rot="0">
            <a:off x="6753246" y="2390047"/>
            <a:ext cx="3273756" cy="2189324"/>
          </a:xfrm>
          <a:custGeom>
            <a:avLst/>
            <a:gdLst/>
            <a:ahLst/>
            <a:cxnLst/>
            <a:rect r="r" b="b" t="t" l="l"/>
            <a:pathLst>
              <a:path h="2189324" w="3273756">
                <a:moveTo>
                  <a:pt x="0" y="0"/>
                </a:moveTo>
                <a:lnTo>
                  <a:pt x="3273756" y="0"/>
                </a:lnTo>
                <a:lnTo>
                  <a:pt x="3273756" y="2189324"/>
                </a:lnTo>
                <a:lnTo>
                  <a:pt x="0" y="2189324"/>
                </a:lnTo>
                <a:lnTo>
                  <a:pt x="0" y="0"/>
                </a:lnTo>
                <a:close/>
              </a:path>
            </a:pathLst>
          </a:custGeom>
          <a:blipFill>
            <a:blip r:embed="rId14">
              <a:alphaModFix amt="6000"/>
              <a:extLst>
                <a:ext uri="{96DAC541-7B7A-43D3-8B79-37D633B846F1}">
                  <asvg:svgBlip xmlns:asvg="http://schemas.microsoft.com/office/drawing/2016/SVG/main" r:embed="rId15"/>
                </a:ext>
              </a:extLst>
            </a:blip>
            <a:stretch>
              <a:fillRect l="0" t="0" r="0" b="0"/>
            </a:stretch>
          </a:blipFill>
        </p:spPr>
      </p:sp>
      <p:sp>
        <p:nvSpPr>
          <p:cNvPr name="Freeform 12" id="12"/>
          <p:cNvSpPr/>
          <p:nvPr/>
        </p:nvSpPr>
        <p:spPr>
          <a:xfrm flipH="false" flipV="false" rot="0">
            <a:off x="13844894" y="7383331"/>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6000"/>
            </a:blip>
            <a:stretch>
              <a:fillRect l="0" t="0" r="0" b="0"/>
            </a:stretch>
          </a:blipFill>
        </p:spPr>
      </p:sp>
      <p:sp>
        <p:nvSpPr>
          <p:cNvPr name="Freeform 13" id="13"/>
          <p:cNvSpPr/>
          <p:nvPr/>
        </p:nvSpPr>
        <p:spPr>
          <a:xfrm flipH="false" flipV="false" rot="0">
            <a:off x="472958" y="6318181"/>
            <a:ext cx="3363190" cy="1193932"/>
          </a:xfrm>
          <a:custGeom>
            <a:avLst/>
            <a:gdLst/>
            <a:ahLst/>
            <a:cxnLst/>
            <a:rect r="r" b="b" t="t" l="l"/>
            <a:pathLst>
              <a:path h="1193932" w="3363190">
                <a:moveTo>
                  <a:pt x="0" y="0"/>
                </a:moveTo>
                <a:lnTo>
                  <a:pt x="3363189" y="0"/>
                </a:lnTo>
                <a:lnTo>
                  <a:pt x="3363189" y="1193933"/>
                </a:lnTo>
                <a:lnTo>
                  <a:pt x="0" y="1193933"/>
                </a:lnTo>
                <a:lnTo>
                  <a:pt x="0" y="0"/>
                </a:lnTo>
                <a:close/>
              </a:path>
            </a:pathLst>
          </a:custGeom>
          <a:blipFill>
            <a:blip r:embed="rId17">
              <a:alphaModFix amt="6000"/>
              <a:extLst>
                <a:ext uri="{96DAC541-7B7A-43D3-8B79-37D633B846F1}">
                  <asvg:svgBlip xmlns:asvg="http://schemas.microsoft.com/office/drawing/2016/SVG/main" r:embed="rId18"/>
                </a:ext>
              </a:extLst>
            </a:blip>
            <a:stretch>
              <a:fillRect l="0" t="0" r="0" b="0"/>
            </a:stretch>
          </a:blipFill>
        </p:spPr>
      </p:sp>
      <p:sp>
        <p:nvSpPr>
          <p:cNvPr name="Freeform 14" id="14"/>
          <p:cNvSpPr/>
          <p:nvPr/>
        </p:nvSpPr>
        <p:spPr>
          <a:xfrm flipH="false" flipV="false" rot="0">
            <a:off x="16401569" y="6663764"/>
            <a:ext cx="1612207" cy="1814017"/>
          </a:xfrm>
          <a:custGeom>
            <a:avLst/>
            <a:gdLst/>
            <a:ahLst/>
            <a:cxnLst/>
            <a:rect r="r" b="b" t="t" l="l"/>
            <a:pathLst>
              <a:path h="1814017" w="1612207">
                <a:moveTo>
                  <a:pt x="0" y="0"/>
                </a:moveTo>
                <a:lnTo>
                  <a:pt x="1612208" y="0"/>
                </a:lnTo>
                <a:lnTo>
                  <a:pt x="1612208" y="1814017"/>
                </a:lnTo>
                <a:lnTo>
                  <a:pt x="0" y="1814017"/>
                </a:lnTo>
                <a:lnTo>
                  <a:pt x="0" y="0"/>
                </a:lnTo>
                <a:close/>
              </a:path>
            </a:pathLst>
          </a:custGeom>
          <a:blipFill>
            <a:blip r:embed="rId19">
              <a:alphaModFix amt="6000"/>
              <a:extLst>
                <a:ext uri="{96DAC541-7B7A-43D3-8B79-37D633B846F1}">
                  <asvg:svgBlip xmlns:asvg="http://schemas.microsoft.com/office/drawing/2016/SVG/main" r:embed="rId20"/>
                </a:ext>
              </a:extLst>
            </a:blip>
            <a:stretch>
              <a:fillRect l="0" t="0" r="0" b="0"/>
            </a:stretch>
          </a:blipFill>
        </p:spPr>
      </p:sp>
      <p:sp>
        <p:nvSpPr>
          <p:cNvPr name="Freeform 15" id="15"/>
          <p:cNvSpPr/>
          <p:nvPr/>
        </p:nvSpPr>
        <p:spPr>
          <a:xfrm flipH="false" flipV="false" rot="0">
            <a:off x="5372873" y="8221101"/>
            <a:ext cx="1758264" cy="1494525"/>
          </a:xfrm>
          <a:custGeom>
            <a:avLst/>
            <a:gdLst/>
            <a:ahLst/>
            <a:cxnLst/>
            <a:rect r="r" b="b" t="t" l="l"/>
            <a:pathLst>
              <a:path h="1494525" w="1758264">
                <a:moveTo>
                  <a:pt x="0" y="0"/>
                </a:moveTo>
                <a:lnTo>
                  <a:pt x="1758265" y="0"/>
                </a:lnTo>
                <a:lnTo>
                  <a:pt x="1758265" y="1494524"/>
                </a:lnTo>
                <a:lnTo>
                  <a:pt x="0" y="1494524"/>
                </a:lnTo>
                <a:lnTo>
                  <a:pt x="0" y="0"/>
                </a:lnTo>
                <a:close/>
              </a:path>
            </a:pathLst>
          </a:custGeom>
          <a:blipFill>
            <a:blip r:embed="rId21">
              <a:alphaModFix amt="6000"/>
              <a:extLst>
                <a:ext uri="{96DAC541-7B7A-43D3-8B79-37D633B846F1}">
                  <asvg:svgBlip xmlns:asvg="http://schemas.microsoft.com/office/drawing/2016/SVG/main" r:embed="rId22"/>
                </a:ext>
              </a:extLst>
            </a:blip>
            <a:stretch>
              <a:fillRect l="0" t="0" r="0" b="0"/>
            </a:stretch>
          </a:blipFill>
        </p:spPr>
      </p:sp>
      <p:sp>
        <p:nvSpPr>
          <p:cNvPr name="Freeform 16" id="16"/>
          <p:cNvSpPr/>
          <p:nvPr/>
        </p:nvSpPr>
        <p:spPr>
          <a:xfrm flipH="false" flipV="false" rot="0">
            <a:off x="10886569" y="5602940"/>
            <a:ext cx="2086911" cy="2305979"/>
          </a:xfrm>
          <a:custGeom>
            <a:avLst/>
            <a:gdLst/>
            <a:ahLst/>
            <a:cxnLst/>
            <a:rect r="r" b="b" t="t" l="l"/>
            <a:pathLst>
              <a:path h="2305979" w="2086911">
                <a:moveTo>
                  <a:pt x="0" y="0"/>
                </a:moveTo>
                <a:lnTo>
                  <a:pt x="2086911" y="0"/>
                </a:lnTo>
                <a:lnTo>
                  <a:pt x="2086911" y="2305979"/>
                </a:lnTo>
                <a:lnTo>
                  <a:pt x="0" y="2305979"/>
                </a:lnTo>
                <a:lnTo>
                  <a:pt x="0" y="0"/>
                </a:lnTo>
                <a:close/>
              </a:path>
            </a:pathLst>
          </a:custGeom>
          <a:blipFill>
            <a:blip r:embed="rId23">
              <a:alphaModFix amt="6000"/>
              <a:extLst>
                <a:ext uri="{96DAC541-7B7A-43D3-8B79-37D633B846F1}">
                  <asvg:svgBlip xmlns:asvg="http://schemas.microsoft.com/office/drawing/2016/SVG/main" r:embed="rId24"/>
                </a:ext>
              </a:extLst>
            </a:blip>
            <a:stretch>
              <a:fillRect l="0" t="0" r="0" b="0"/>
            </a:stretch>
          </a:blipFill>
        </p:spPr>
      </p:sp>
      <p:sp>
        <p:nvSpPr>
          <p:cNvPr name="Freeform 17" id="17"/>
          <p:cNvSpPr/>
          <p:nvPr/>
        </p:nvSpPr>
        <p:spPr>
          <a:xfrm flipH="false" flipV="false" rot="0">
            <a:off x="8892306" y="8221101"/>
            <a:ext cx="4211370" cy="1900381"/>
          </a:xfrm>
          <a:custGeom>
            <a:avLst/>
            <a:gdLst/>
            <a:ahLst/>
            <a:cxnLst/>
            <a:rect r="r" b="b" t="t" l="l"/>
            <a:pathLst>
              <a:path h="1900381" w="4211370">
                <a:moveTo>
                  <a:pt x="0" y="0"/>
                </a:moveTo>
                <a:lnTo>
                  <a:pt x="4211370" y="0"/>
                </a:lnTo>
                <a:lnTo>
                  <a:pt x="4211370" y="1900380"/>
                </a:lnTo>
                <a:lnTo>
                  <a:pt x="0" y="1900380"/>
                </a:lnTo>
                <a:lnTo>
                  <a:pt x="0" y="0"/>
                </a:lnTo>
                <a:close/>
              </a:path>
            </a:pathLst>
          </a:custGeom>
          <a:blipFill>
            <a:blip r:embed="rId25">
              <a:alphaModFix amt="6000"/>
              <a:extLst>
                <a:ext uri="{96DAC541-7B7A-43D3-8B79-37D633B846F1}">
                  <asvg:svgBlip xmlns:asvg="http://schemas.microsoft.com/office/drawing/2016/SVG/main" r:embed="rId26"/>
                </a:ext>
              </a:extLst>
            </a:blip>
            <a:stretch>
              <a:fillRect l="0" t="0" r="0" b="0"/>
            </a:stretch>
          </a:blipFill>
        </p:spPr>
      </p:sp>
      <p:sp>
        <p:nvSpPr>
          <p:cNvPr name="Freeform 18" id="18"/>
          <p:cNvSpPr/>
          <p:nvPr/>
        </p:nvSpPr>
        <p:spPr>
          <a:xfrm flipH="false" flipV="false" rot="0">
            <a:off x="1952533" y="7908919"/>
            <a:ext cx="1995875" cy="1995875"/>
          </a:xfrm>
          <a:custGeom>
            <a:avLst/>
            <a:gdLst/>
            <a:ahLst/>
            <a:cxnLst/>
            <a:rect r="r" b="b" t="t" l="l"/>
            <a:pathLst>
              <a:path h="1995875" w="1995875">
                <a:moveTo>
                  <a:pt x="0" y="0"/>
                </a:moveTo>
                <a:lnTo>
                  <a:pt x="1995875" y="0"/>
                </a:lnTo>
                <a:lnTo>
                  <a:pt x="1995875" y="1995875"/>
                </a:lnTo>
                <a:lnTo>
                  <a:pt x="0" y="1995875"/>
                </a:lnTo>
                <a:lnTo>
                  <a:pt x="0" y="0"/>
                </a:lnTo>
                <a:close/>
              </a:path>
            </a:pathLst>
          </a:custGeom>
          <a:blipFill>
            <a:blip r:embed="rId27">
              <a:alphaModFix amt="6000"/>
              <a:extLst>
                <a:ext uri="{96DAC541-7B7A-43D3-8B79-37D633B846F1}">
                  <asvg:svgBlip xmlns:asvg="http://schemas.microsoft.com/office/drawing/2016/SVG/main" r:embed="rId28"/>
                </a:ext>
              </a:extLst>
            </a:blip>
            <a:stretch>
              <a:fillRect l="0" t="0" r="0" b="0"/>
            </a:stretch>
          </a:blipFill>
        </p:spPr>
      </p:sp>
      <p:sp>
        <p:nvSpPr>
          <p:cNvPr name="TextBox 19" id="19"/>
          <p:cNvSpPr txBox="true"/>
          <p:nvPr/>
        </p:nvSpPr>
        <p:spPr>
          <a:xfrm rot="0">
            <a:off x="0" y="-188959"/>
            <a:ext cx="17784611" cy="2293257"/>
          </a:xfrm>
          <a:prstGeom prst="rect">
            <a:avLst/>
          </a:prstGeom>
        </p:spPr>
        <p:txBody>
          <a:bodyPr anchor="t" rtlCol="false" tIns="0" lIns="0" bIns="0" rIns="0">
            <a:spAutoFit/>
          </a:bodyPr>
          <a:lstStyle/>
          <a:p>
            <a:pPr algn="ctr">
              <a:lnSpc>
                <a:spcPts val="8525"/>
              </a:lnSpc>
              <a:spcBef>
                <a:spcPct val="0"/>
              </a:spcBef>
            </a:pPr>
            <a:r>
              <a:rPr lang="en-US" b="true" sz="6089">
                <a:solidFill>
                  <a:srgbClr val="000000"/>
                </a:solidFill>
                <a:latin typeface="Cooper Hewitt Bold"/>
                <a:ea typeface="Cooper Hewitt Bold"/>
                <a:cs typeface="Cooper Hewitt Bold"/>
                <a:sym typeface="Cooper Hewitt Bold"/>
              </a:rPr>
              <a:t>Growing Sustainable Communities - EV Charging Infrastructure</a:t>
            </a:r>
          </a:p>
        </p:txBody>
      </p:sp>
      <p:sp>
        <p:nvSpPr>
          <p:cNvPr name="TextBox 20" id="20"/>
          <p:cNvSpPr txBox="true"/>
          <p:nvPr/>
        </p:nvSpPr>
        <p:spPr>
          <a:xfrm rot="0">
            <a:off x="0" y="1799012"/>
            <a:ext cx="18150888" cy="3042558"/>
          </a:xfrm>
          <a:prstGeom prst="rect">
            <a:avLst/>
          </a:prstGeom>
        </p:spPr>
        <p:txBody>
          <a:bodyPr anchor="t" rtlCol="false" tIns="0" lIns="0" bIns="0" rIns="0">
            <a:spAutoFit/>
          </a:bodyPr>
          <a:lstStyle/>
          <a:p>
            <a:pPr algn="ctr">
              <a:lnSpc>
                <a:spcPts val="8174"/>
              </a:lnSpc>
            </a:pPr>
            <a:r>
              <a:rPr lang="en-US" sz="5839">
                <a:solidFill>
                  <a:srgbClr val="000000"/>
                </a:solidFill>
                <a:latin typeface="Canva Sans"/>
                <a:ea typeface="Canva Sans"/>
                <a:cs typeface="Canva Sans"/>
                <a:sym typeface="Canva Sans"/>
              </a:rPr>
              <a:t>2pm</a:t>
            </a:r>
            <a:r>
              <a:rPr lang="en-US" sz="5839" b="true">
                <a:solidFill>
                  <a:srgbClr val="000000"/>
                </a:solidFill>
                <a:latin typeface="Canva Sans Bold"/>
                <a:ea typeface="Canva Sans Bold"/>
                <a:cs typeface="Canva Sans Bold"/>
                <a:sym typeface="Canva Sans Bold"/>
              </a:rPr>
              <a:t> - </a:t>
            </a:r>
            <a:r>
              <a:rPr lang="en-US" sz="5839">
                <a:solidFill>
                  <a:srgbClr val="000000"/>
                </a:solidFill>
                <a:latin typeface="Canva Sans"/>
                <a:ea typeface="Canva Sans"/>
                <a:cs typeface="Canva Sans"/>
                <a:sym typeface="Canva Sans"/>
              </a:rPr>
              <a:t>Hall of Ideas: Room E</a:t>
            </a:r>
            <a:r>
              <a:rPr lang="en-US" sz="5839" b="true">
                <a:solidFill>
                  <a:srgbClr val="000000"/>
                </a:solidFill>
                <a:latin typeface="Canva Sans Bold"/>
                <a:ea typeface="Canva Sans Bold"/>
                <a:cs typeface="Canva Sans Bold"/>
                <a:sym typeface="Canva Sans Bold"/>
              </a:rPr>
              <a:t>: </a:t>
            </a:r>
          </a:p>
          <a:p>
            <a:pPr algn="ctr">
              <a:lnSpc>
                <a:spcPts val="8174"/>
              </a:lnSpc>
              <a:spcBef>
                <a:spcPct val="0"/>
              </a:spcBef>
            </a:pPr>
            <a:r>
              <a:rPr lang="en-US" b="true" sz="5839">
                <a:solidFill>
                  <a:srgbClr val="215EF8"/>
                </a:solidFill>
                <a:latin typeface="Canva Sans Bold"/>
                <a:ea typeface="Canva Sans Bold"/>
                <a:cs typeface="Canva Sans Bold"/>
                <a:sym typeface="Canva Sans Bold"/>
              </a:rPr>
              <a:t>Robert Spatz</a:t>
            </a:r>
            <a:r>
              <a:rPr lang="en-US" sz="5839">
                <a:solidFill>
                  <a:srgbClr val="215EF8"/>
                </a:solidFill>
                <a:latin typeface="Canva Sans"/>
                <a:ea typeface="Canva Sans"/>
                <a:cs typeface="Canva Sans"/>
                <a:sym typeface="Canva Sans"/>
              </a:rPr>
              <a:t>, President of Carbon Day EV Charging</a:t>
            </a:r>
          </a:p>
        </p:txBody>
      </p:sp>
      <p:sp>
        <p:nvSpPr>
          <p:cNvPr name="TextBox 21" id="21"/>
          <p:cNvSpPr txBox="true"/>
          <p:nvPr/>
        </p:nvSpPr>
        <p:spPr>
          <a:xfrm rot="0">
            <a:off x="440881" y="5095765"/>
            <a:ext cx="17406238" cy="4938861"/>
          </a:xfrm>
          <a:prstGeom prst="rect">
            <a:avLst/>
          </a:prstGeom>
        </p:spPr>
        <p:txBody>
          <a:bodyPr anchor="t" rtlCol="false" tIns="0" lIns="0" bIns="0" rIns="0">
            <a:spAutoFit/>
          </a:bodyPr>
          <a:lstStyle/>
          <a:p>
            <a:pPr algn="l">
              <a:lnSpc>
                <a:spcPts val="6554"/>
              </a:lnSpc>
              <a:spcBef>
                <a:spcPct val="0"/>
              </a:spcBef>
            </a:pPr>
            <a:r>
              <a:rPr lang="en-US" sz="4681">
                <a:solidFill>
                  <a:srgbClr val="000000"/>
                </a:solidFill>
                <a:latin typeface="Canva Sans"/>
                <a:ea typeface="Canva Sans"/>
                <a:cs typeface="Canva Sans"/>
                <a:sym typeface="Canva Sans"/>
              </a:rPr>
              <a:t>What are</a:t>
            </a:r>
            <a:r>
              <a:rPr lang="en-US" sz="4681">
                <a:solidFill>
                  <a:srgbClr val="000000"/>
                </a:solidFill>
                <a:latin typeface="Canva Sans"/>
                <a:ea typeface="Canva Sans"/>
                <a:cs typeface="Canva Sans"/>
                <a:sym typeface="Canva Sans"/>
              </a:rPr>
              <a:t> </a:t>
            </a:r>
            <a:r>
              <a:rPr lang="en-US" sz="4681">
                <a:solidFill>
                  <a:srgbClr val="000000"/>
                </a:solidFill>
                <a:latin typeface="Canva Sans"/>
                <a:ea typeface="Canva Sans"/>
                <a:cs typeface="Canva Sans"/>
                <a:sym typeface="Canva Sans"/>
              </a:rPr>
              <a:t>the benefits of adding an EV charger to your organization? How do you determine what infrastructure you will need to electrify your organization, and how do you start creating a sustainable footprint? Those considering electrifying their organization will want to catch this presentation.</a:t>
            </a:r>
          </a:p>
        </p:txBody>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891485"/>
            <a:ext cx="18288000" cy="8395515"/>
            <a:chOff x="0" y="0"/>
            <a:chExt cx="4816593" cy="2211164"/>
          </a:xfrm>
        </p:grpSpPr>
        <p:sp>
          <p:nvSpPr>
            <p:cNvPr name="Freeform 3" id="3"/>
            <p:cNvSpPr/>
            <p:nvPr/>
          </p:nvSpPr>
          <p:spPr>
            <a:xfrm flipH="false" flipV="false" rot="0">
              <a:off x="0" y="0"/>
              <a:ext cx="4816592" cy="2211164"/>
            </a:xfrm>
            <a:custGeom>
              <a:avLst/>
              <a:gdLst/>
              <a:ahLst/>
              <a:cxnLst/>
              <a:rect r="r" b="b" t="t" l="l"/>
              <a:pathLst>
                <a:path h="2211164" w="4816592">
                  <a:moveTo>
                    <a:pt x="0" y="0"/>
                  </a:moveTo>
                  <a:lnTo>
                    <a:pt x="4816592" y="0"/>
                  </a:lnTo>
                  <a:lnTo>
                    <a:pt x="4816592" y="2211164"/>
                  </a:lnTo>
                  <a:lnTo>
                    <a:pt x="0" y="2211164"/>
                  </a:lnTo>
                  <a:close/>
                </a:path>
              </a:pathLst>
            </a:custGeom>
            <a:solidFill>
              <a:srgbClr val="FFFFFF"/>
            </a:solidFill>
          </p:spPr>
        </p:sp>
        <p:sp>
          <p:nvSpPr>
            <p:cNvPr name="TextBox 4" id="4"/>
            <p:cNvSpPr txBox="true"/>
            <p:nvPr/>
          </p:nvSpPr>
          <p:spPr>
            <a:xfrm>
              <a:off x="0" y="-38100"/>
              <a:ext cx="4816593" cy="2249264"/>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5118275" y="5181490"/>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6000"/>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0027002" y="2755207"/>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6000"/>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14471469" y="4792346"/>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6000"/>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1171982" y="27784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6000"/>
              <a:extLst>
                <a:ext uri="{96DAC541-7B7A-43D3-8B79-37D633B846F1}">
                  <asvg:svgBlip xmlns:asvg="http://schemas.microsoft.com/office/drawing/2016/SVG/main" r:embed="rId9"/>
                </a:ext>
              </a:extLst>
            </a:blip>
            <a:stretch>
              <a:fillRect l="0" t="0" r="0" b="0"/>
            </a:stretch>
          </a:blipFill>
        </p:spPr>
      </p:sp>
      <p:sp>
        <p:nvSpPr>
          <p:cNvPr name="Freeform 9" id="9"/>
          <p:cNvSpPr/>
          <p:nvPr/>
        </p:nvSpPr>
        <p:spPr>
          <a:xfrm flipH="false" flipV="false" rot="0">
            <a:off x="14941223" y="2016223"/>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6000"/>
              <a:extLst>
                <a:ext uri="{96DAC541-7B7A-43D3-8B79-37D633B846F1}">
                  <asvg:svgBlip xmlns:asvg="http://schemas.microsoft.com/office/drawing/2016/SVG/main" r:embed="rId11"/>
                </a:ext>
              </a:extLst>
            </a:blip>
            <a:stretch>
              <a:fillRect l="0" t="0" r="0" b="0"/>
            </a:stretch>
          </a:blipFill>
        </p:spPr>
      </p:sp>
      <p:sp>
        <p:nvSpPr>
          <p:cNvPr name="Freeform 10" id="10"/>
          <p:cNvSpPr/>
          <p:nvPr/>
        </p:nvSpPr>
        <p:spPr>
          <a:xfrm flipH="false" flipV="false" rot="0">
            <a:off x="0" y="2016223"/>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6000"/>
              <a:extLst>
                <a:ext uri="{96DAC541-7B7A-43D3-8B79-37D633B846F1}">
                  <asvg:svgBlip xmlns:asvg="http://schemas.microsoft.com/office/drawing/2016/SVG/main" r:embed="rId13"/>
                </a:ext>
              </a:extLst>
            </a:blip>
            <a:stretch>
              <a:fillRect l="0" t="0" r="0" b="0"/>
            </a:stretch>
          </a:blipFill>
        </p:spPr>
      </p:sp>
      <p:sp>
        <p:nvSpPr>
          <p:cNvPr name="Freeform 11" id="11"/>
          <p:cNvSpPr/>
          <p:nvPr/>
        </p:nvSpPr>
        <p:spPr>
          <a:xfrm flipH="false" flipV="false" rot="0">
            <a:off x="6753246" y="2390047"/>
            <a:ext cx="3273756" cy="2189324"/>
          </a:xfrm>
          <a:custGeom>
            <a:avLst/>
            <a:gdLst/>
            <a:ahLst/>
            <a:cxnLst/>
            <a:rect r="r" b="b" t="t" l="l"/>
            <a:pathLst>
              <a:path h="2189324" w="3273756">
                <a:moveTo>
                  <a:pt x="0" y="0"/>
                </a:moveTo>
                <a:lnTo>
                  <a:pt x="3273756" y="0"/>
                </a:lnTo>
                <a:lnTo>
                  <a:pt x="3273756" y="2189324"/>
                </a:lnTo>
                <a:lnTo>
                  <a:pt x="0" y="2189324"/>
                </a:lnTo>
                <a:lnTo>
                  <a:pt x="0" y="0"/>
                </a:lnTo>
                <a:close/>
              </a:path>
            </a:pathLst>
          </a:custGeom>
          <a:blipFill>
            <a:blip r:embed="rId14">
              <a:alphaModFix amt="6000"/>
              <a:extLst>
                <a:ext uri="{96DAC541-7B7A-43D3-8B79-37D633B846F1}">
                  <asvg:svgBlip xmlns:asvg="http://schemas.microsoft.com/office/drawing/2016/SVG/main" r:embed="rId15"/>
                </a:ext>
              </a:extLst>
            </a:blip>
            <a:stretch>
              <a:fillRect l="0" t="0" r="0" b="0"/>
            </a:stretch>
          </a:blipFill>
        </p:spPr>
      </p:sp>
      <p:sp>
        <p:nvSpPr>
          <p:cNvPr name="Freeform 12" id="12"/>
          <p:cNvSpPr/>
          <p:nvPr/>
        </p:nvSpPr>
        <p:spPr>
          <a:xfrm flipH="false" flipV="false" rot="0">
            <a:off x="13844894" y="7383331"/>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6000"/>
            </a:blip>
            <a:stretch>
              <a:fillRect l="0" t="0" r="0" b="0"/>
            </a:stretch>
          </a:blipFill>
        </p:spPr>
      </p:sp>
      <p:sp>
        <p:nvSpPr>
          <p:cNvPr name="Freeform 13" id="13"/>
          <p:cNvSpPr/>
          <p:nvPr/>
        </p:nvSpPr>
        <p:spPr>
          <a:xfrm flipH="false" flipV="false" rot="0">
            <a:off x="472958" y="6318181"/>
            <a:ext cx="3363190" cy="1193932"/>
          </a:xfrm>
          <a:custGeom>
            <a:avLst/>
            <a:gdLst/>
            <a:ahLst/>
            <a:cxnLst/>
            <a:rect r="r" b="b" t="t" l="l"/>
            <a:pathLst>
              <a:path h="1193932" w="3363190">
                <a:moveTo>
                  <a:pt x="0" y="0"/>
                </a:moveTo>
                <a:lnTo>
                  <a:pt x="3363189" y="0"/>
                </a:lnTo>
                <a:lnTo>
                  <a:pt x="3363189" y="1193933"/>
                </a:lnTo>
                <a:lnTo>
                  <a:pt x="0" y="1193933"/>
                </a:lnTo>
                <a:lnTo>
                  <a:pt x="0" y="0"/>
                </a:lnTo>
                <a:close/>
              </a:path>
            </a:pathLst>
          </a:custGeom>
          <a:blipFill>
            <a:blip r:embed="rId17">
              <a:alphaModFix amt="6000"/>
              <a:extLst>
                <a:ext uri="{96DAC541-7B7A-43D3-8B79-37D633B846F1}">
                  <asvg:svgBlip xmlns:asvg="http://schemas.microsoft.com/office/drawing/2016/SVG/main" r:embed="rId18"/>
                </a:ext>
              </a:extLst>
            </a:blip>
            <a:stretch>
              <a:fillRect l="0" t="0" r="0" b="0"/>
            </a:stretch>
          </a:blipFill>
        </p:spPr>
      </p:sp>
      <p:sp>
        <p:nvSpPr>
          <p:cNvPr name="Freeform 14" id="14"/>
          <p:cNvSpPr/>
          <p:nvPr/>
        </p:nvSpPr>
        <p:spPr>
          <a:xfrm flipH="false" flipV="false" rot="0">
            <a:off x="16401569" y="6663764"/>
            <a:ext cx="1612207" cy="1814017"/>
          </a:xfrm>
          <a:custGeom>
            <a:avLst/>
            <a:gdLst/>
            <a:ahLst/>
            <a:cxnLst/>
            <a:rect r="r" b="b" t="t" l="l"/>
            <a:pathLst>
              <a:path h="1814017" w="1612207">
                <a:moveTo>
                  <a:pt x="0" y="0"/>
                </a:moveTo>
                <a:lnTo>
                  <a:pt x="1612208" y="0"/>
                </a:lnTo>
                <a:lnTo>
                  <a:pt x="1612208" y="1814017"/>
                </a:lnTo>
                <a:lnTo>
                  <a:pt x="0" y="1814017"/>
                </a:lnTo>
                <a:lnTo>
                  <a:pt x="0" y="0"/>
                </a:lnTo>
                <a:close/>
              </a:path>
            </a:pathLst>
          </a:custGeom>
          <a:blipFill>
            <a:blip r:embed="rId19">
              <a:alphaModFix amt="6000"/>
              <a:extLst>
                <a:ext uri="{96DAC541-7B7A-43D3-8B79-37D633B846F1}">
                  <asvg:svgBlip xmlns:asvg="http://schemas.microsoft.com/office/drawing/2016/SVG/main" r:embed="rId20"/>
                </a:ext>
              </a:extLst>
            </a:blip>
            <a:stretch>
              <a:fillRect l="0" t="0" r="0" b="0"/>
            </a:stretch>
          </a:blipFill>
        </p:spPr>
      </p:sp>
      <p:sp>
        <p:nvSpPr>
          <p:cNvPr name="Freeform 15" id="15"/>
          <p:cNvSpPr/>
          <p:nvPr/>
        </p:nvSpPr>
        <p:spPr>
          <a:xfrm flipH="false" flipV="false" rot="0">
            <a:off x="5372873" y="8221101"/>
            <a:ext cx="1758264" cy="1494525"/>
          </a:xfrm>
          <a:custGeom>
            <a:avLst/>
            <a:gdLst/>
            <a:ahLst/>
            <a:cxnLst/>
            <a:rect r="r" b="b" t="t" l="l"/>
            <a:pathLst>
              <a:path h="1494525" w="1758264">
                <a:moveTo>
                  <a:pt x="0" y="0"/>
                </a:moveTo>
                <a:lnTo>
                  <a:pt x="1758265" y="0"/>
                </a:lnTo>
                <a:lnTo>
                  <a:pt x="1758265" y="1494524"/>
                </a:lnTo>
                <a:lnTo>
                  <a:pt x="0" y="1494524"/>
                </a:lnTo>
                <a:lnTo>
                  <a:pt x="0" y="0"/>
                </a:lnTo>
                <a:close/>
              </a:path>
            </a:pathLst>
          </a:custGeom>
          <a:blipFill>
            <a:blip r:embed="rId21">
              <a:alphaModFix amt="6000"/>
              <a:extLst>
                <a:ext uri="{96DAC541-7B7A-43D3-8B79-37D633B846F1}">
                  <asvg:svgBlip xmlns:asvg="http://schemas.microsoft.com/office/drawing/2016/SVG/main" r:embed="rId22"/>
                </a:ext>
              </a:extLst>
            </a:blip>
            <a:stretch>
              <a:fillRect l="0" t="0" r="0" b="0"/>
            </a:stretch>
          </a:blipFill>
        </p:spPr>
      </p:sp>
      <p:sp>
        <p:nvSpPr>
          <p:cNvPr name="Freeform 16" id="16"/>
          <p:cNvSpPr/>
          <p:nvPr/>
        </p:nvSpPr>
        <p:spPr>
          <a:xfrm flipH="false" flipV="false" rot="0">
            <a:off x="10886569" y="5602940"/>
            <a:ext cx="2086911" cy="2305979"/>
          </a:xfrm>
          <a:custGeom>
            <a:avLst/>
            <a:gdLst/>
            <a:ahLst/>
            <a:cxnLst/>
            <a:rect r="r" b="b" t="t" l="l"/>
            <a:pathLst>
              <a:path h="2305979" w="2086911">
                <a:moveTo>
                  <a:pt x="0" y="0"/>
                </a:moveTo>
                <a:lnTo>
                  <a:pt x="2086911" y="0"/>
                </a:lnTo>
                <a:lnTo>
                  <a:pt x="2086911" y="2305979"/>
                </a:lnTo>
                <a:lnTo>
                  <a:pt x="0" y="2305979"/>
                </a:lnTo>
                <a:lnTo>
                  <a:pt x="0" y="0"/>
                </a:lnTo>
                <a:close/>
              </a:path>
            </a:pathLst>
          </a:custGeom>
          <a:blipFill>
            <a:blip r:embed="rId23">
              <a:alphaModFix amt="6000"/>
              <a:extLst>
                <a:ext uri="{96DAC541-7B7A-43D3-8B79-37D633B846F1}">
                  <asvg:svgBlip xmlns:asvg="http://schemas.microsoft.com/office/drawing/2016/SVG/main" r:embed="rId24"/>
                </a:ext>
              </a:extLst>
            </a:blip>
            <a:stretch>
              <a:fillRect l="0" t="0" r="0" b="0"/>
            </a:stretch>
          </a:blipFill>
        </p:spPr>
      </p:sp>
      <p:sp>
        <p:nvSpPr>
          <p:cNvPr name="Freeform 17" id="17"/>
          <p:cNvSpPr/>
          <p:nvPr/>
        </p:nvSpPr>
        <p:spPr>
          <a:xfrm flipH="false" flipV="false" rot="0">
            <a:off x="8892306" y="8221101"/>
            <a:ext cx="4211370" cy="1900381"/>
          </a:xfrm>
          <a:custGeom>
            <a:avLst/>
            <a:gdLst/>
            <a:ahLst/>
            <a:cxnLst/>
            <a:rect r="r" b="b" t="t" l="l"/>
            <a:pathLst>
              <a:path h="1900381" w="4211370">
                <a:moveTo>
                  <a:pt x="0" y="0"/>
                </a:moveTo>
                <a:lnTo>
                  <a:pt x="4211370" y="0"/>
                </a:lnTo>
                <a:lnTo>
                  <a:pt x="4211370" y="1900380"/>
                </a:lnTo>
                <a:lnTo>
                  <a:pt x="0" y="1900380"/>
                </a:lnTo>
                <a:lnTo>
                  <a:pt x="0" y="0"/>
                </a:lnTo>
                <a:close/>
              </a:path>
            </a:pathLst>
          </a:custGeom>
          <a:blipFill>
            <a:blip r:embed="rId25">
              <a:alphaModFix amt="6000"/>
              <a:extLst>
                <a:ext uri="{96DAC541-7B7A-43D3-8B79-37D633B846F1}">
                  <asvg:svgBlip xmlns:asvg="http://schemas.microsoft.com/office/drawing/2016/SVG/main" r:embed="rId26"/>
                </a:ext>
              </a:extLst>
            </a:blip>
            <a:stretch>
              <a:fillRect l="0" t="0" r="0" b="0"/>
            </a:stretch>
          </a:blipFill>
        </p:spPr>
      </p:sp>
      <p:sp>
        <p:nvSpPr>
          <p:cNvPr name="Freeform 18" id="18"/>
          <p:cNvSpPr/>
          <p:nvPr/>
        </p:nvSpPr>
        <p:spPr>
          <a:xfrm flipH="false" flipV="false" rot="0">
            <a:off x="1952533" y="7908919"/>
            <a:ext cx="1995875" cy="1995875"/>
          </a:xfrm>
          <a:custGeom>
            <a:avLst/>
            <a:gdLst/>
            <a:ahLst/>
            <a:cxnLst/>
            <a:rect r="r" b="b" t="t" l="l"/>
            <a:pathLst>
              <a:path h="1995875" w="1995875">
                <a:moveTo>
                  <a:pt x="0" y="0"/>
                </a:moveTo>
                <a:lnTo>
                  <a:pt x="1995875" y="0"/>
                </a:lnTo>
                <a:lnTo>
                  <a:pt x="1995875" y="1995875"/>
                </a:lnTo>
                <a:lnTo>
                  <a:pt x="0" y="1995875"/>
                </a:lnTo>
                <a:lnTo>
                  <a:pt x="0" y="0"/>
                </a:lnTo>
                <a:close/>
              </a:path>
            </a:pathLst>
          </a:custGeom>
          <a:blipFill>
            <a:blip r:embed="rId27">
              <a:alphaModFix amt="6000"/>
              <a:extLst>
                <a:ext uri="{96DAC541-7B7A-43D3-8B79-37D633B846F1}">
                  <asvg:svgBlip xmlns:asvg="http://schemas.microsoft.com/office/drawing/2016/SVG/main" r:embed="rId28"/>
                </a:ext>
              </a:extLst>
            </a:blip>
            <a:stretch>
              <a:fillRect l="0" t="0" r="0" b="0"/>
            </a:stretch>
          </a:blipFill>
        </p:spPr>
      </p:sp>
      <p:sp>
        <p:nvSpPr>
          <p:cNvPr name="TextBox 19" id="19"/>
          <p:cNvSpPr txBox="true"/>
          <p:nvPr/>
        </p:nvSpPr>
        <p:spPr>
          <a:xfrm rot="0">
            <a:off x="240999" y="43796"/>
            <a:ext cx="17806003" cy="1704814"/>
          </a:xfrm>
          <a:prstGeom prst="rect">
            <a:avLst/>
          </a:prstGeom>
        </p:spPr>
        <p:txBody>
          <a:bodyPr anchor="t" rtlCol="false" tIns="0" lIns="0" bIns="0" rIns="0">
            <a:spAutoFit/>
          </a:bodyPr>
          <a:lstStyle/>
          <a:p>
            <a:pPr algn="ctr">
              <a:lnSpc>
                <a:spcPts val="6308"/>
              </a:lnSpc>
              <a:spcBef>
                <a:spcPct val="0"/>
              </a:spcBef>
            </a:pPr>
            <a:r>
              <a:rPr lang="en-US" b="true" sz="4506">
                <a:solidFill>
                  <a:srgbClr val="000000"/>
                </a:solidFill>
                <a:latin typeface="Cooper Hewitt Bold"/>
                <a:ea typeface="Cooper Hewitt Bold"/>
                <a:cs typeface="Cooper Hewitt Bold"/>
                <a:sym typeface="Cooper Hewitt Bold"/>
              </a:rPr>
              <a:t>Micro Grids - Making the electricity for transportation and facilities in Tribal and Rural areas more reliable, clean, and affordable   </a:t>
            </a:r>
          </a:p>
        </p:txBody>
      </p:sp>
      <p:sp>
        <p:nvSpPr>
          <p:cNvPr name="TextBox 20" id="20"/>
          <p:cNvSpPr txBox="true"/>
          <p:nvPr/>
        </p:nvSpPr>
        <p:spPr>
          <a:xfrm rot="0">
            <a:off x="240999" y="1808537"/>
            <a:ext cx="17886389" cy="3878853"/>
          </a:xfrm>
          <a:prstGeom prst="rect">
            <a:avLst/>
          </a:prstGeom>
        </p:spPr>
        <p:txBody>
          <a:bodyPr anchor="t" rtlCol="false" tIns="0" lIns="0" bIns="0" rIns="0">
            <a:spAutoFit/>
          </a:bodyPr>
          <a:lstStyle/>
          <a:p>
            <a:pPr algn="ctr">
              <a:lnSpc>
                <a:spcPts val="7754"/>
              </a:lnSpc>
            </a:pPr>
            <a:r>
              <a:rPr lang="en-US" sz="5539">
                <a:solidFill>
                  <a:srgbClr val="000000"/>
                </a:solidFill>
                <a:latin typeface="Canva Sans"/>
                <a:ea typeface="Canva Sans"/>
                <a:cs typeface="Canva Sans"/>
                <a:sym typeface="Canva Sans"/>
              </a:rPr>
              <a:t>2pm</a:t>
            </a:r>
            <a:r>
              <a:rPr lang="en-US" sz="5539" b="true">
                <a:solidFill>
                  <a:srgbClr val="000000"/>
                </a:solidFill>
                <a:latin typeface="Canva Sans Bold"/>
                <a:ea typeface="Canva Sans Bold"/>
                <a:cs typeface="Canva Sans Bold"/>
                <a:sym typeface="Canva Sans Bold"/>
              </a:rPr>
              <a:t> - </a:t>
            </a:r>
            <a:r>
              <a:rPr lang="en-US" sz="5539">
                <a:solidFill>
                  <a:srgbClr val="000000"/>
                </a:solidFill>
                <a:latin typeface="Canva Sans"/>
                <a:ea typeface="Canva Sans"/>
                <a:cs typeface="Canva Sans"/>
                <a:sym typeface="Canva Sans"/>
              </a:rPr>
              <a:t>Hall of Ideas: Room E</a:t>
            </a:r>
            <a:r>
              <a:rPr lang="en-US" sz="5539" b="true">
                <a:solidFill>
                  <a:srgbClr val="000000"/>
                </a:solidFill>
                <a:latin typeface="Canva Sans Bold"/>
                <a:ea typeface="Canva Sans Bold"/>
                <a:cs typeface="Canva Sans Bold"/>
                <a:sym typeface="Canva Sans Bold"/>
              </a:rPr>
              <a:t>:</a:t>
            </a:r>
          </a:p>
          <a:p>
            <a:pPr algn="l">
              <a:lnSpc>
                <a:spcPts val="7754"/>
              </a:lnSpc>
            </a:pPr>
            <a:r>
              <a:rPr lang="en-US" sz="5539" b="true">
                <a:solidFill>
                  <a:srgbClr val="215EF8"/>
                </a:solidFill>
                <a:latin typeface="Canva Sans Bold"/>
                <a:ea typeface="Canva Sans Bold"/>
                <a:cs typeface="Canva Sans Bold"/>
                <a:sym typeface="Canva Sans Bold"/>
              </a:rPr>
              <a:t>Tim Clashin</a:t>
            </a:r>
            <a:r>
              <a:rPr lang="en-US" sz="5539">
                <a:solidFill>
                  <a:srgbClr val="215EF8"/>
                </a:solidFill>
                <a:latin typeface="Canva Sans"/>
                <a:ea typeface="Canva Sans"/>
                <a:cs typeface="Canva Sans"/>
                <a:sym typeface="Canva Sans"/>
              </a:rPr>
              <a:t>, Account Executive at Open Access Technologies International (OATI), and </a:t>
            </a:r>
          </a:p>
          <a:p>
            <a:pPr algn="l">
              <a:lnSpc>
                <a:spcPts val="7754"/>
              </a:lnSpc>
              <a:spcBef>
                <a:spcPct val="0"/>
              </a:spcBef>
            </a:pPr>
            <a:r>
              <a:rPr lang="en-US" b="true" sz="5539">
                <a:solidFill>
                  <a:srgbClr val="215EF8"/>
                </a:solidFill>
                <a:latin typeface="Canva Sans Bold"/>
                <a:ea typeface="Canva Sans Bold"/>
                <a:cs typeface="Canva Sans Bold"/>
                <a:sym typeface="Canva Sans Bold"/>
              </a:rPr>
              <a:t>Matt Kiesow</a:t>
            </a:r>
            <a:r>
              <a:rPr lang="en-US" sz="5539">
                <a:solidFill>
                  <a:srgbClr val="215EF8"/>
                </a:solidFill>
                <a:latin typeface="Canva Sans"/>
                <a:ea typeface="Canva Sans"/>
                <a:cs typeface="Canva Sans"/>
                <a:sym typeface="Canva Sans"/>
              </a:rPr>
              <a:t>, Senior Director of loT Solutions at OATI</a:t>
            </a:r>
          </a:p>
        </p:txBody>
      </p:sp>
      <p:sp>
        <p:nvSpPr>
          <p:cNvPr name="TextBox 21" id="21"/>
          <p:cNvSpPr txBox="true"/>
          <p:nvPr/>
        </p:nvSpPr>
        <p:spPr>
          <a:xfrm rot="0">
            <a:off x="320189" y="6013042"/>
            <a:ext cx="17647622" cy="3776413"/>
          </a:xfrm>
          <a:prstGeom prst="rect">
            <a:avLst/>
          </a:prstGeom>
        </p:spPr>
        <p:txBody>
          <a:bodyPr anchor="t" rtlCol="false" tIns="0" lIns="0" bIns="0" rIns="0">
            <a:spAutoFit/>
          </a:bodyPr>
          <a:lstStyle/>
          <a:p>
            <a:pPr algn="l">
              <a:lnSpc>
                <a:spcPts val="6051"/>
              </a:lnSpc>
              <a:spcBef>
                <a:spcPct val="0"/>
              </a:spcBef>
            </a:pPr>
            <a:r>
              <a:rPr lang="en-US" sz="4322">
                <a:solidFill>
                  <a:srgbClr val="000000"/>
                </a:solidFill>
                <a:latin typeface="Canva Sans"/>
                <a:ea typeface="Canva Sans"/>
                <a:cs typeface="Canva Sans"/>
                <a:sym typeface="Canva Sans"/>
              </a:rPr>
              <a:t>A discussion on the benefits of microgrids and how they can manage EV and other power issues such as mitigating the cost of demand charges, lowering the frequency of power outages, and how microgrids can help provide a holistic approach to energy management that reduces reliance on utility structures.</a:t>
            </a:r>
          </a:p>
        </p:txBody>
      </p:sp>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891485"/>
            <a:ext cx="18288000" cy="8395515"/>
            <a:chOff x="0" y="0"/>
            <a:chExt cx="4816593" cy="2211164"/>
          </a:xfrm>
        </p:grpSpPr>
        <p:sp>
          <p:nvSpPr>
            <p:cNvPr name="Freeform 3" id="3"/>
            <p:cNvSpPr/>
            <p:nvPr/>
          </p:nvSpPr>
          <p:spPr>
            <a:xfrm flipH="false" flipV="false" rot="0">
              <a:off x="0" y="0"/>
              <a:ext cx="4816592" cy="2211164"/>
            </a:xfrm>
            <a:custGeom>
              <a:avLst/>
              <a:gdLst/>
              <a:ahLst/>
              <a:cxnLst/>
              <a:rect r="r" b="b" t="t" l="l"/>
              <a:pathLst>
                <a:path h="2211164" w="4816592">
                  <a:moveTo>
                    <a:pt x="0" y="0"/>
                  </a:moveTo>
                  <a:lnTo>
                    <a:pt x="4816592" y="0"/>
                  </a:lnTo>
                  <a:lnTo>
                    <a:pt x="4816592" y="2211164"/>
                  </a:lnTo>
                  <a:lnTo>
                    <a:pt x="0" y="2211164"/>
                  </a:lnTo>
                  <a:close/>
                </a:path>
              </a:pathLst>
            </a:custGeom>
            <a:solidFill>
              <a:srgbClr val="FFFFFF"/>
            </a:solidFill>
          </p:spPr>
        </p:sp>
        <p:sp>
          <p:nvSpPr>
            <p:cNvPr name="TextBox 4" id="4"/>
            <p:cNvSpPr txBox="true"/>
            <p:nvPr/>
          </p:nvSpPr>
          <p:spPr>
            <a:xfrm>
              <a:off x="0" y="-38100"/>
              <a:ext cx="4816593" cy="2249264"/>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5118275" y="5181490"/>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6000"/>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0027002" y="2755207"/>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6000"/>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14471469" y="4792346"/>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6000"/>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1171982" y="27784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6000"/>
              <a:extLst>
                <a:ext uri="{96DAC541-7B7A-43D3-8B79-37D633B846F1}">
                  <asvg:svgBlip xmlns:asvg="http://schemas.microsoft.com/office/drawing/2016/SVG/main" r:embed="rId9"/>
                </a:ext>
              </a:extLst>
            </a:blip>
            <a:stretch>
              <a:fillRect l="0" t="0" r="0" b="0"/>
            </a:stretch>
          </a:blipFill>
        </p:spPr>
      </p:sp>
      <p:sp>
        <p:nvSpPr>
          <p:cNvPr name="Freeform 9" id="9"/>
          <p:cNvSpPr/>
          <p:nvPr/>
        </p:nvSpPr>
        <p:spPr>
          <a:xfrm flipH="false" flipV="false" rot="0">
            <a:off x="14941223" y="2016223"/>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6000"/>
              <a:extLst>
                <a:ext uri="{96DAC541-7B7A-43D3-8B79-37D633B846F1}">
                  <asvg:svgBlip xmlns:asvg="http://schemas.microsoft.com/office/drawing/2016/SVG/main" r:embed="rId11"/>
                </a:ext>
              </a:extLst>
            </a:blip>
            <a:stretch>
              <a:fillRect l="0" t="0" r="0" b="0"/>
            </a:stretch>
          </a:blipFill>
        </p:spPr>
      </p:sp>
      <p:sp>
        <p:nvSpPr>
          <p:cNvPr name="Freeform 10" id="10"/>
          <p:cNvSpPr/>
          <p:nvPr/>
        </p:nvSpPr>
        <p:spPr>
          <a:xfrm flipH="false" flipV="false" rot="0">
            <a:off x="0" y="2016223"/>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6000"/>
              <a:extLst>
                <a:ext uri="{96DAC541-7B7A-43D3-8B79-37D633B846F1}">
                  <asvg:svgBlip xmlns:asvg="http://schemas.microsoft.com/office/drawing/2016/SVG/main" r:embed="rId13"/>
                </a:ext>
              </a:extLst>
            </a:blip>
            <a:stretch>
              <a:fillRect l="0" t="0" r="0" b="0"/>
            </a:stretch>
          </a:blipFill>
        </p:spPr>
      </p:sp>
      <p:sp>
        <p:nvSpPr>
          <p:cNvPr name="Freeform 11" id="11"/>
          <p:cNvSpPr/>
          <p:nvPr/>
        </p:nvSpPr>
        <p:spPr>
          <a:xfrm flipH="false" flipV="false" rot="0">
            <a:off x="6753246" y="2390047"/>
            <a:ext cx="3273756" cy="2189324"/>
          </a:xfrm>
          <a:custGeom>
            <a:avLst/>
            <a:gdLst/>
            <a:ahLst/>
            <a:cxnLst/>
            <a:rect r="r" b="b" t="t" l="l"/>
            <a:pathLst>
              <a:path h="2189324" w="3273756">
                <a:moveTo>
                  <a:pt x="0" y="0"/>
                </a:moveTo>
                <a:lnTo>
                  <a:pt x="3273756" y="0"/>
                </a:lnTo>
                <a:lnTo>
                  <a:pt x="3273756" y="2189324"/>
                </a:lnTo>
                <a:lnTo>
                  <a:pt x="0" y="2189324"/>
                </a:lnTo>
                <a:lnTo>
                  <a:pt x="0" y="0"/>
                </a:lnTo>
                <a:close/>
              </a:path>
            </a:pathLst>
          </a:custGeom>
          <a:blipFill>
            <a:blip r:embed="rId14">
              <a:alphaModFix amt="6000"/>
              <a:extLst>
                <a:ext uri="{96DAC541-7B7A-43D3-8B79-37D633B846F1}">
                  <asvg:svgBlip xmlns:asvg="http://schemas.microsoft.com/office/drawing/2016/SVG/main" r:embed="rId15"/>
                </a:ext>
              </a:extLst>
            </a:blip>
            <a:stretch>
              <a:fillRect l="0" t="0" r="0" b="0"/>
            </a:stretch>
          </a:blipFill>
        </p:spPr>
      </p:sp>
      <p:sp>
        <p:nvSpPr>
          <p:cNvPr name="Freeform 12" id="12"/>
          <p:cNvSpPr/>
          <p:nvPr/>
        </p:nvSpPr>
        <p:spPr>
          <a:xfrm flipH="false" flipV="false" rot="0">
            <a:off x="13844894" y="7383331"/>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6000"/>
            </a:blip>
            <a:stretch>
              <a:fillRect l="0" t="0" r="0" b="0"/>
            </a:stretch>
          </a:blipFill>
        </p:spPr>
      </p:sp>
      <p:sp>
        <p:nvSpPr>
          <p:cNvPr name="Freeform 13" id="13"/>
          <p:cNvSpPr/>
          <p:nvPr/>
        </p:nvSpPr>
        <p:spPr>
          <a:xfrm flipH="false" flipV="false" rot="0">
            <a:off x="472958" y="6318181"/>
            <a:ext cx="3363190" cy="1193932"/>
          </a:xfrm>
          <a:custGeom>
            <a:avLst/>
            <a:gdLst/>
            <a:ahLst/>
            <a:cxnLst/>
            <a:rect r="r" b="b" t="t" l="l"/>
            <a:pathLst>
              <a:path h="1193932" w="3363190">
                <a:moveTo>
                  <a:pt x="0" y="0"/>
                </a:moveTo>
                <a:lnTo>
                  <a:pt x="3363189" y="0"/>
                </a:lnTo>
                <a:lnTo>
                  <a:pt x="3363189" y="1193933"/>
                </a:lnTo>
                <a:lnTo>
                  <a:pt x="0" y="1193933"/>
                </a:lnTo>
                <a:lnTo>
                  <a:pt x="0" y="0"/>
                </a:lnTo>
                <a:close/>
              </a:path>
            </a:pathLst>
          </a:custGeom>
          <a:blipFill>
            <a:blip r:embed="rId17">
              <a:alphaModFix amt="6000"/>
              <a:extLst>
                <a:ext uri="{96DAC541-7B7A-43D3-8B79-37D633B846F1}">
                  <asvg:svgBlip xmlns:asvg="http://schemas.microsoft.com/office/drawing/2016/SVG/main" r:embed="rId18"/>
                </a:ext>
              </a:extLst>
            </a:blip>
            <a:stretch>
              <a:fillRect l="0" t="0" r="0" b="0"/>
            </a:stretch>
          </a:blipFill>
        </p:spPr>
      </p:sp>
      <p:sp>
        <p:nvSpPr>
          <p:cNvPr name="Freeform 14" id="14"/>
          <p:cNvSpPr/>
          <p:nvPr/>
        </p:nvSpPr>
        <p:spPr>
          <a:xfrm flipH="false" flipV="false" rot="0">
            <a:off x="16401569" y="6663764"/>
            <a:ext cx="1612207" cy="1814017"/>
          </a:xfrm>
          <a:custGeom>
            <a:avLst/>
            <a:gdLst/>
            <a:ahLst/>
            <a:cxnLst/>
            <a:rect r="r" b="b" t="t" l="l"/>
            <a:pathLst>
              <a:path h="1814017" w="1612207">
                <a:moveTo>
                  <a:pt x="0" y="0"/>
                </a:moveTo>
                <a:lnTo>
                  <a:pt x="1612208" y="0"/>
                </a:lnTo>
                <a:lnTo>
                  <a:pt x="1612208" y="1814017"/>
                </a:lnTo>
                <a:lnTo>
                  <a:pt x="0" y="1814017"/>
                </a:lnTo>
                <a:lnTo>
                  <a:pt x="0" y="0"/>
                </a:lnTo>
                <a:close/>
              </a:path>
            </a:pathLst>
          </a:custGeom>
          <a:blipFill>
            <a:blip r:embed="rId19">
              <a:alphaModFix amt="6000"/>
              <a:extLst>
                <a:ext uri="{96DAC541-7B7A-43D3-8B79-37D633B846F1}">
                  <asvg:svgBlip xmlns:asvg="http://schemas.microsoft.com/office/drawing/2016/SVG/main" r:embed="rId20"/>
                </a:ext>
              </a:extLst>
            </a:blip>
            <a:stretch>
              <a:fillRect l="0" t="0" r="0" b="0"/>
            </a:stretch>
          </a:blipFill>
        </p:spPr>
      </p:sp>
      <p:sp>
        <p:nvSpPr>
          <p:cNvPr name="Freeform 15" id="15"/>
          <p:cNvSpPr/>
          <p:nvPr/>
        </p:nvSpPr>
        <p:spPr>
          <a:xfrm flipH="false" flipV="false" rot="0">
            <a:off x="5372873" y="8221101"/>
            <a:ext cx="1758264" cy="1494525"/>
          </a:xfrm>
          <a:custGeom>
            <a:avLst/>
            <a:gdLst/>
            <a:ahLst/>
            <a:cxnLst/>
            <a:rect r="r" b="b" t="t" l="l"/>
            <a:pathLst>
              <a:path h="1494525" w="1758264">
                <a:moveTo>
                  <a:pt x="0" y="0"/>
                </a:moveTo>
                <a:lnTo>
                  <a:pt x="1758265" y="0"/>
                </a:lnTo>
                <a:lnTo>
                  <a:pt x="1758265" y="1494524"/>
                </a:lnTo>
                <a:lnTo>
                  <a:pt x="0" y="1494524"/>
                </a:lnTo>
                <a:lnTo>
                  <a:pt x="0" y="0"/>
                </a:lnTo>
                <a:close/>
              </a:path>
            </a:pathLst>
          </a:custGeom>
          <a:blipFill>
            <a:blip r:embed="rId21">
              <a:alphaModFix amt="6000"/>
              <a:extLst>
                <a:ext uri="{96DAC541-7B7A-43D3-8B79-37D633B846F1}">
                  <asvg:svgBlip xmlns:asvg="http://schemas.microsoft.com/office/drawing/2016/SVG/main" r:embed="rId22"/>
                </a:ext>
              </a:extLst>
            </a:blip>
            <a:stretch>
              <a:fillRect l="0" t="0" r="0" b="0"/>
            </a:stretch>
          </a:blipFill>
        </p:spPr>
      </p:sp>
      <p:sp>
        <p:nvSpPr>
          <p:cNvPr name="Freeform 16" id="16"/>
          <p:cNvSpPr/>
          <p:nvPr/>
        </p:nvSpPr>
        <p:spPr>
          <a:xfrm flipH="false" flipV="false" rot="0">
            <a:off x="10886569" y="5602940"/>
            <a:ext cx="2086911" cy="2305979"/>
          </a:xfrm>
          <a:custGeom>
            <a:avLst/>
            <a:gdLst/>
            <a:ahLst/>
            <a:cxnLst/>
            <a:rect r="r" b="b" t="t" l="l"/>
            <a:pathLst>
              <a:path h="2305979" w="2086911">
                <a:moveTo>
                  <a:pt x="0" y="0"/>
                </a:moveTo>
                <a:lnTo>
                  <a:pt x="2086911" y="0"/>
                </a:lnTo>
                <a:lnTo>
                  <a:pt x="2086911" y="2305979"/>
                </a:lnTo>
                <a:lnTo>
                  <a:pt x="0" y="2305979"/>
                </a:lnTo>
                <a:lnTo>
                  <a:pt x="0" y="0"/>
                </a:lnTo>
                <a:close/>
              </a:path>
            </a:pathLst>
          </a:custGeom>
          <a:blipFill>
            <a:blip r:embed="rId23">
              <a:alphaModFix amt="6000"/>
              <a:extLst>
                <a:ext uri="{96DAC541-7B7A-43D3-8B79-37D633B846F1}">
                  <asvg:svgBlip xmlns:asvg="http://schemas.microsoft.com/office/drawing/2016/SVG/main" r:embed="rId24"/>
                </a:ext>
              </a:extLst>
            </a:blip>
            <a:stretch>
              <a:fillRect l="0" t="0" r="0" b="0"/>
            </a:stretch>
          </a:blipFill>
        </p:spPr>
      </p:sp>
      <p:sp>
        <p:nvSpPr>
          <p:cNvPr name="Freeform 17" id="17"/>
          <p:cNvSpPr/>
          <p:nvPr/>
        </p:nvSpPr>
        <p:spPr>
          <a:xfrm flipH="false" flipV="false" rot="0">
            <a:off x="8892306" y="8221101"/>
            <a:ext cx="4211370" cy="1900381"/>
          </a:xfrm>
          <a:custGeom>
            <a:avLst/>
            <a:gdLst/>
            <a:ahLst/>
            <a:cxnLst/>
            <a:rect r="r" b="b" t="t" l="l"/>
            <a:pathLst>
              <a:path h="1900381" w="4211370">
                <a:moveTo>
                  <a:pt x="0" y="0"/>
                </a:moveTo>
                <a:lnTo>
                  <a:pt x="4211370" y="0"/>
                </a:lnTo>
                <a:lnTo>
                  <a:pt x="4211370" y="1900380"/>
                </a:lnTo>
                <a:lnTo>
                  <a:pt x="0" y="1900380"/>
                </a:lnTo>
                <a:lnTo>
                  <a:pt x="0" y="0"/>
                </a:lnTo>
                <a:close/>
              </a:path>
            </a:pathLst>
          </a:custGeom>
          <a:blipFill>
            <a:blip r:embed="rId25">
              <a:alphaModFix amt="6000"/>
              <a:extLst>
                <a:ext uri="{96DAC541-7B7A-43D3-8B79-37D633B846F1}">
                  <asvg:svgBlip xmlns:asvg="http://schemas.microsoft.com/office/drawing/2016/SVG/main" r:embed="rId26"/>
                </a:ext>
              </a:extLst>
            </a:blip>
            <a:stretch>
              <a:fillRect l="0" t="0" r="0" b="0"/>
            </a:stretch>
          </a:blipFill>
        </p:spPr>
      </p:sp>
      <p:sp>
        <p:nvSpPr>
          <p:cNvPr name="Freeform 18" id="18"/>
          <p:cNvSpPr/>
          <p:nvPr/>
        </p:nvSpPr>
        <p:spPr>
          <a:xfrm flipH="false" flipV="false" rot="0">
            <a:off x="1952533" y="7908919"/>
            <a:ext cx="1995875" cy="1995875"/>
          </a:xfrm>
          <a:custGeom>
            <a:avLst/>
            <a:gdLst/>
            <a:ahLst/>
            <a:cxnLst/>
            <a:rect r="r" b="b" t="t" l="l"/>
            <a:pathLst>
              <a:path h="1995875" w="1995875">
                <a:moveTo>
                  <a:pt x="0" y="0"/>
                </a:moveTo>
                <a:lnTo>
                  <a:pt x="1995875" y="0"/>
                </a:lnTo>
                <a:lnTo>
                  <a:pt x="1995875" y="1995875"/>
                </a:lnTo>
                <a:lnTo>
                  <a:pt x="0" y="1995875"/>
                </a:lnTo>
                <a:lnTo>
                  <a:pt x="0" y="0"/>
                </a:lnTo>
                <a:close/>
              </a:path>
            </a:pathLst>
          </a:custGeom>
          <a:blipFill>
            <a:blip r:embed="rId27">
              <a:alphaModFix amt="6000"/>
              <a:extLst>
                <a:ext uri="{96DAC541-7B7A-43D3-8B79-37D633B846F1}">
                  <asvg:svgBlip xmlns:asvg="http://schemas.microsoft.com/office/drawing/2016/SVG/main" r:embed="rId28"/>
                </a:ext>
              </a:extLst>
            </a:blip>
            <a:stretch>
              <a:fillRect l="0" t="0" r="0" b="0"/>
            </a:stretch>
          </a:blipFill>
        </p:spPr>
      </p:sp>
      <p:sp>
        <p:nvSpPr>
          <p:cNvPr name="TextBox 19" id="19"/>
          <p:cNvSpPr txBox="true"/>
          <p:nvPr/>
        </p:nvSpPr>
        <p:spPr>
          <a:xfrm rot="0">
            <a:off x="776036" y="-144621"/>
            <a:ext cx="16735927" cy="2079942"/>
          </a:xfrm>
          <a:prstGeom prst="rect">
            <a:avLst/>
          </a:prstGeom>
        </p:spPr>
        <p:txBody>
          <a:bodyPr anchor="t" rtlCol="false" tIns="0" lIns="0" bIns="0" rIns="0">
            <a:spAutoFit/>
          </a:bodyPr>
          <a:lstStyle/>
          <a:p>
            <a:pPr algn="ctr">
              <a:lnSpc>
                <a:spcPts val="7758"/>
              </a:lnSpc>
              <a:spcBef>
                <a:spcPct val="0"/>
              </a:spcBef>
            </a:pPr>
            <a:r>
              <a:rPr lang="en-US" b="true" sz="5542">
                <a:solidFill>
                  <a:srgbClr val="000000"/>
                </a:solidFill>
                <a:latin typeface="Cooper Hewitt Bold"/>
                <a:ea typeface="Cooper Hewitt Bold"/>
                <a:cs typeface="Cooper Hewitt Bold"/>
                <a:sym typeface="Cooper Hewitt Bold"/>
              </a:rPr>
              <a:t>Off-Grid EV Charging: How Monopoly Inspires Game-Changing Strategies for Fleets</a:t>
            </a:r>
          </a:p>
        </p:txBody>
      </p:sp>
      <p:sp>
        <p:nvSpPr>
          <p:cNvPr name="TextBox 20" id="20"/>
          <p:cNvSpPr txBox="true"/>
          <p:nvPr/>
        </p:nvSpPr>
        <p:spPr>
          <a:xfrm rot="0">
            <a:off x="279139" y="1799012"/>
            <a:ext cx="17582776" cy="3042558"/>
          </a:xfrm>
          <a:prstGeom prst="rect">
            <a:avLst/>
          </a:prstGeom>
        </p:spPr>
        <p:txBody>
          <a:bodyPr anchor="t" rtlCol="false" tIns="0" lIns="0" bIns="0" rIns="0">
            <a:spAutoFit/>
          </a:bodyPr>
          <a:lstStyle/>
          <a:p>
            <a:pPr algn="ctr">
              <a:lnSpc>
                <a:spcPts val="8174"/>
              </a:lnSpc>
            </a:pPr>
            <a:r>
              <a:rPr lang="en-US" sz="5839">
                <a:solidFill>
                  <a:srgbClr val="000000"/>
                </a:solidFill>
                <a:latin typeface="Canva Sans"/>
                <a:ea typeface="Canva Sans"/>
                <a:cs typeface="Canva Sans"/>
                <a:sym typeface="Canva Sans"/>
              </a:rPr>
              <a:t>2pm</a:t>
            </a:r>
            <a:r>
              <a:rPr lang="en-US" sz="5839" b="true">
                <a:solidFill>
                  <a:srgbClr val="000000"/>
                </a:solidFill>
                <a:latin typeface="Canva Sans Bold"/>
                <a:ea typeface="Canva Sans Bold"/>
                <a:cs typeface="Canva Sans Bold"/>
                <a:sym typeface="Canva Sans Bold"/>
              </a:rPr>
              <a:t> - </a:t>
            </a:r>
            <a:r>
              <a:rPr lang="en-US" sz="5839">
                <a:solidFill>
                  <a:srgbClr val="000000"/>
                </a:solidFill>
                <a:latin typeface="Canva Sans"/>
                <a:ea typeface="Canva Sans"/>
                <a:cs typeface="Canva Sans"/>
                <a:sym typeface="Canva Sans"/>
              </a:rPr>
              <a:t>Hall of Ideas: Room G</a:t>
            </a:r>
            <a:r>
              <a:rPr lang="en-US" sz="5839" b="true">
                <a:solidFill>
                  <a:srgbClr val="000000"/>
                </a:solidFill>
                <a:latin typeface="Canva Sans Bold"/>
                <a:ea typeface="Canva Sans Bold"/>
                <a:cs typeface="Canva Sans Bold"/>
                <a:sym typeface="Canva Sans Bold"/>
              </a:rPr>
              <a:t>:  </a:t>
            </a:r>
          </a:p>
          <a:p>
            <a:pPr algn="l">
              <a:lnSpc>
                <a:spcPts val="8174"/>
              </a:lnSpc>
              <a:spcBef>
                <a:spcPct val="0"/>
              </a:spcBef>
            </a:pPr>
            <a:r>
              <a:rPr lang="en-US" b="true" sz="5839">
                <a:solidFill>
                  <a:srgbClr val="215EF8"/>
                </a:solidFill>
                <a:latin typeface="Canva Sans Bold"/>
                <a:ea typeface="Canva Sans Bold"/>
                <a:cs typeface="Canva Sans Bold"/>
                <a:sym typeface="Canva Sans Bold"/>
              </a:rPr>
              <a:t>Kelly Skiba</a:t>
            </a:r>
            <a:r>
              <a:rPr lang="en-US" sz="5839">
                <a:solidFill>
                  <a:srgbClr val="215EF8"/>
                </a:solidFill>
                <a:latin typeface="Canva Sans"/>
                <a:ea typeface="Canva Sans"/>
                <a:cs typeface="Canva Sans"/>
                <a:sym typeface="Canva Sans"/>
              </a:rPr>
              <a:t>, Regional Sales Manager of Electrification at U.S. Energy</a:t>
            </a:r>
          </a:p>
        </p:txBody>
      </p:sp>
      <p:sp>
        <p:nvSpPr>
          <p:cNvPr name="TextBox 21" id="21"/>
          <p:cNvSpPr txBox="true"/>
          <p:nvPr/>
        </p:nvSpPr>
        <p:spPr>
          <a:xfrm rot="0">
            <a:off x="151861" y="5143500"/>
            <a:ext cx="17861916" cy="4777983"/>
          </a:xfrm>
          <a:prstGeom prst="rect">
            <a:avLst/>
          </a:prstGeom>
        </p:spPr>
        <p:txBody>
          <a:bodyPr anchor="t" rtlCol="false" tIns="0" lIns="0" bIns="0" rIns="0">
            <a:spAutoFit/>
          </a:bodyPr>
          <a:lstStyle/>
          <a:p>
            <a:pPr algn="l">
              <a:lnSpc>
                <a:spcPts val="5446"/>
              </a:lnSpc>
              <a:spcBef>
                <a:spcPct val="0"/>
              </a:spcBef>
            </a:pPr>
            <a:r>
              <a:rPr lang="en-US" sz="3890">
                <a:solidFill>
                  <a:srgbClr val="000000"/>
                </a:solidFill>
                <a:latin typeface="Canva Sans"/>
                <a:ea typeface="Canva Sans"/>
                <a:cs typeface="Canva Sans"/>
                <a:sym typeface="Canva Sans"/>
              </a:rPr>
              <a:t>Inspired by the board game “Monopoly”, this session explores how you can rethink EV charging infrastructure by moving beyond traditional utility-based models. Learn how off-grid, on-site power generation offers faster deployment, lower costs, and unmatched flexibility. Discover how mobile, non-utility solutions can help you bypass demand charges, utility waitlists, and installation delays. Who needs to “Own It All” when you can “Charge It All”? Are you ready to play?</a:t>
            </a:r>
          </a:p>
        </p:txBody>
      </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269284"/>
            <a:ext cx="18288000" cy="6504030"/>
            <a:chOff x="0" y="0"/>
            <a:chExt cx="4816593" cy="1712996"/>
          </a:xfrm>
        </p:grpSpPr>
        <p:sp>
          <p:nvSpPr>
            <p:cNvPr name="Freeform 3" id="3"/>
            <p:cNvSpPr/>
            <p:nvPr/>
          </p:nvSpPr>
          <p:spPr>
            <a:xfrm flipH="false" flipV="false" rot="0">
              <a:off x="0" y="0"/>
              <a:ext cx="4816592" cy="1712996"/>
            </a:xfrm>
            <a:custGeom>
              <a:avLst/>
              <a:gdLst/>
              <a:ahLst/>
              <a:cxnLst/>
              <a:rect r="r" b="b" t="t" l="l"/>
              <a:pathLst>
                <a:path h="1712996" w="4816592">
                  <a:moveTo>
                    <a:pt x="0" y="0"/>
                  </a:moveTo>
                  <a:lnTo>
                    <a:pt x="4816592" y="0"/>
                  </a:lnTo>
                  <a:lnTo>
                    <a:pt x="4816592" y="1712996"/>
                  </a:lnTo>
                  <a:lnTo>
                    <a:pt x="0" y="1712996"/>
                  </a:lnTo>
                  <a:close/>
                </a:path>
              </a:pathLst>
            </a:custGeom>
            <a:solidFill>
              <a:srgbClr val="215EF8">
                <a:alpha val="85882"/>
              </a:srgbClr>
            </a:solidFill>
          </p:spPr>
        </p:sp>
        <p:sp>
          <p:nvSpPr>
            <p:cNvPr name="TextBox 4" id="4"/>
            <p:cNvSpPr txBox="true"/>
            <p:nvPr/>
          </p:nvSpPr>
          <p:spPr>
            <a:xfrm>
              <a:off x="0" y="-38100"/>
              <a:ext cx="4816593" cy="1751096"/>
            </a:xfrm>
            <a:prstGeom prst="rect">
              <a:avLst/>
            </a:prstGeom>
          </p:spPr>
          <p:txBody>
            <a:bodyPr anchor="ctr" rtlCol="false" tIns="50800" lIns="50800" bIns="50800" rIns="50800"/>
            <a:lstStyle/>
            <a:p>
              <a:pPr algn="ctr">
                <a:lnSpc>
                  <a:spcPts val="2659"/>
                </a:lnSpc>
                <a:spcBef>
                  <a:spcPct val="0"/>
                </a:spcBef>
              </a:pPr>
            </a:p>
          </p:txBody>
        </p:sp>
      </p:grpSp>
      <p:grpSp>
        <p:nvGrpSpPr>
          <p:cNvPr name="Group 5" id="5"/>
          <p:cNvGrpSpPr/>
          <p:nvPr/>
        </p:nvGrpSpPr>
        <p:grpSpPr>
          <a:xfrm rot="0">
            <a:off x="0" y="7792364"/>
            <a:ext cx="18288000" cy="2513686"/>
            <a:chOff x="0" y="0"/>
            <a:chExt cx="4816593" cy="662041"/>
          </a:xfrm>
        </p:grpSpPr>
        <p:sp>
          <p:nvSpPr>
            <p:cNvPr name="Freeform 6" id="6"/>
            <p:cNvSpPr/>
            <p:nvPr/>
          </p:nvSpPr>
          <p:spPr>
            <a:xfrm flipH="false" flipV="false" rot="0">
              <a:off x="0" y="0"/>
              <a:ext cx="4816592" cy="662041"/>
            </a:xfrm>
            <a:custGeom>
              <a:avLst/>
              <a:gdLst/>
              <a:ahLst/>
              <a:cxnLst/>
              <a:rect r="r" b="b" t="t" l="l"/>
              <a:pathLst>
                <a:path h="662041" w="4816592">
                  <a:moveTo>
                    <a:pt x="0" y="0"/>
                  </a:moveTo>
                  <a:lnTo>
                    <a:pt x="4816592" y="0"/>
                  </a:lnTo>
                  <a:lnTo>
                    <a:pt x="4816592" y="662041"/>
                  </a:lnTo>
                  <a:lnTo>
                    <a:pt x="0" y="662041"/>
                  </a:lnTo>
                  <a:close/>
                </a:path>
              </a:pathLst>
            </a:custGeom>
            <a:solidFill>
              <a:srgbClr val="FFFFFF"/>
            </a:solidFill>
          </p:spPr>
        </p:sp>
        <p:sp>
          <p:nvSpPr>
            <p:cNvPr name="TextBox 7" id="7"/>
            <p:cNvSpPr txBox="true"/>
            <p:nvPr/>
          </p:nvSpPr>
          <p:spPr>
            <a:xfrm>
              <a:off x="0" y="-38100"/>
              <a:ext cx="4816593" cy="700141"/>
            </a:xfrm>
            <a:prstGeom prst="rect">
              <a:avLst/>
            </a:prstGeom>
          </p:spPr>
          <p:txBody>
            <a:bodyPr anchor="ctr" rtlCol="false" tIns="50800" lIns="50800" bIns="50800" rIns="50800"/>
            <a:lstStyle/>
            <a:p>
              <a:pPr algn="ctr">
                <a:lnSpc>
                  <a:spcPts val="2659"/>
                </a:lnSpc>
              </a:pPr>
            </a:p>
          </p:txBody>
        </p:sp>
      </p:grpSp>
      <p:sp>
        <p:nvSpPr>
          <p:cNvPr name="Freeform 8" id="8"/>
          <p:cNvSpPr/>
          <p:nvPr/>
        </p:nvSpPr>
        <p:spPr>
          <a:xfrm flipH="false" flipV="false" rot="0">
            <a:off x="5812784" y="4871471"/>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31999"/>
              <a:extLst>
                <a:ext uri="{96DAC541-7B7A-43D3-8B79-37D633B846F1}">
                  <asvg:svgBlip xmlns:asvg="http://schemas.microsoft.com/office/drawing/2016/SVG/main" r:embed="rId3"/>
                </a:ext>
              </a:extLst>
            </a:blip>
            <a:stretch>
              <a:fillRect l="0" t="0" r="0" b="0"/>
            </a:stretch>
          </a:blipFill>
        </p:spPr>
      </p:sp>
      <p:sp>
        <p:nvSpPr>
          <p:cNvPr name="Freeform 9" id="9"/>
          <p:cNvSpPr/>
          <p:nvPr/>
        </p:nvSpPr>
        <p:spPr>
          <a:xfrm flipH="false" flipV="false" rot="0">
            <a:off x="10027002" y="2133006"/>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31999"/>
              <a:extLst>
                <a:ext uri="{96DAC541-7B7A-43D3-8B79-37D633B846F1}">
                  <asvg:svgBlip xmlns:asvg="http://schemas.microsoft.com/office/drawing/2016/SVG/main" r:embed="rId5"/>
                </a:ext>
              </a:extLst>
            </a:blip>
            <a:stretch>
              <a:fillRect l="0" t="0" r="0" b="0"/>
            </a:stretch>
          </a:blipFill>
        </p:spPr>
      </p:sp>
      <p:sp>
        <p:nvSpPr>
          <p:cNvPr name="Freeform 10" id="10"/>
          <p:cNvSpPr/>
          <p:nvPr/>
        </p:nvSpPr>
        <p:spPr>
          <a:xfrm flipH="false" flipV="false" rot="0">
            <a:off x="14471469" y="4170145"/>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31999"/>
              <a:extLst>
                <a:ext uri="{96DAC541-7B7A-43D3-8B79-37D633B846F1}">
                  <asvg:svgBlip xmlns:asvg="http://schemas.microsoft.com/office/drawing/2016/SVG/main" r:embed="rId7"/>
                </a:ext>
              </a:extLst>
            </a:blip>
            <a:stretch>
              <a:fillRect l="0" t="0" r="0" b="0"/>
            </a:stretch>
          </a:blipFill>
        </p:spPr>
      </p:sp>
      <p:sp>
        <p:nvSpPr>
          <p:cNvPr name="Freeform 11" id="11"/>
          <p:cNvSpPr/>
          <p:nvPr/>
        </p:nvSpPr>
        <p:spPr>
          <a:xfrm flipH="false" flipV="false" rot="0">
            <a:off x="1171982" y="21562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31999"/>
              <a:extLst>
                <a:ext uri="{96DAC541-7B7A-43D3-8B79-37D633B846F1}">
                  <asvg:svgBlip xmlns:asvg="http://schemas.microsoft.com/office/drawing/2016/SVG/main" r:embed="rId9"/>
                </a:ext>
              </a:extLst>
            </a:blip>
            <a:stretch>
              <a:fillRect l="0" t="0" r="0" b="0"/>
            </a:stretch>
          </a:blipFill>
        </p:spPr>
      </p:sp>
      <p:sp>
        <p:nvSpPr>
          <p:cNvPr name="Freeform 12" id="12"/>
          <p:cNvSpPr/>
          <p:nvPr/>
        </p:nvSpPr>
        <p:spPr>
          <a:xfrm flipH="false" flipV="false" rot="0">
            <a:off x="14941223" y="1394022"/>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31999"/>
              <a:extLst>
                <a:ext uri="{96DAC541-7B7A-43D3-8B79-37D633B846F1}">
                  <asvg:svgBlip xmlns:asvg="http://schemas.microsoft.com/office/drawing/2016/SVG/main" r:embed="rId11"/>
                </a:ext>
              </a:extLst>
            </a:blip>
            <a:stretch>
              <a:fillRect l="0" t="0" r="0" b="0"/>
            </a:stretch>
          </a:blipFill>
        </p:spPr>
      </p:sp>
      <p:sp>
        <p:nvSpPr>
          <p:cNvPr name="Freeform 13" id="13"/>
          <p:cNvSpPr/>
          <p:nvPr/>
        </p:nvSpPr>
        <p:spPr>
          <a:xfrm flipH="false" flipV="false" rot="0">
            <a:off x="0" y="1394022"/>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31999"/>
              <a:extLst>
                <a:ext uri="{96DAC541-7B7A-43D3-8B79-37D633B846F1}">
                  <asvg:svgBlip xmlns:asvg="http://schemas.microsoft.com/office/drawing/2016/SVG/main" r:embed="rId13"/>
                </a:ext>
              </a:extLst>
            </a:blip>
            <a:stretch>
              <a:fillRect l="0" t="0" r="0" b="0"/>
            </a:stretch>
          </a:blipFill>
        </p:spPr>
      </p:sp>
      <p:sp>
        <p:nvSpPr>
          <p:cNvPr name="Freeform 14" id="14"/>
          <p:cNvSpPr/>
          <p:nvPr/>
        </p:nvSpPr>
        <p:spPr>
          <a:xfrm flipH="false" flipV="false" rot="0">
            <a:off x="6753246" y="1767846"/>
            <a:ext cx="3273756" cy="2189324"/>
          </a:xfrm>
          <a:custGeom>
            <a:avLst/>
            <a:gdLst/>
            <a:ahLst/>
            <a:cxnLst/>
            <a:rect r="r" b="b" t="t" l="l"/>
            <a:pathLst>
              <a:path h="2189324" w="3273756">
                <a:moveTo>
                  <a:pt x="0" y="0"/>
                </a:moveTo>
                <a:lnTo>
                  <a:pt x="3273756" y="0"/>
                </a:lnTo>
                <a:lnTo>
                  <a:pt x="3273756" y="2189325"/>
                </a:lnTo>
                <a:lnTo>
                  <a:pt x="0" y="2189325"/>
                </a:lnTo>
                <a:lnTo>
                  <a:pt x="0" y="0"/>
                </a:lnTo>
                <a:close/>
              </a:path>
            </a:pathLst>
          </a:custGeom>
          <a:blipFill>
            <a:blip r:embed="rId14">
              <a:alphaModFix amt="31999"/>
              <a:extLst>
                <a:ext uri="{96DAC541-7B7A-43D3-8B79-37D633B846F1}">
                  <asvg:svgBlip xmlns:asvg="http://schemas.microsoft.com/office/drawing/2016/SVG/main" r:embed="rId15"/>
                </a:ext>
              </a:extLst>
            </a:blip>
            <a:stretch>
              <a:fillRect l="0" t="0" r="0" b="0"/>
            </a:stretch>
          </a:blipFill>
        </p:spPr>
      </p:sp>
      <p:sp>
        <p:nvSpPr>
          <p:cNvPr name="Freeform 15" id="15"/>
          <p:cNvSpPr/>
          <p:nvPr/>
        </p:nvSpPr>
        <p:spPr>
          <a:xfrm flipH="false" flipV="false" rot="0">
            <a:off x="472958" y="6041564"/>
            <a:ext cx="3363190" cy="1193932"/>
          </a:xfrm>
          <a:custGeom>
            <a:avLst/>
            <a:gdLst/>
            <a:ahLst/>
            <a:cxnLst/>
            <a:rect r="r" b="b" t="t" l="l"/>
            <a:pathLst>
              <a:path h="1193932" w="3363190">
                <a:moveTo>
                  <a:pt x="0" y="0"/>
                </a:moveTo>
                <a:lnTo>
                  <a:pt x="3363189" y="0"/>
                </a:lnTo>
                <a:lnTo>
                  <a:pt x="3363189" y="1193932"/>
                </a:lnTo>
                <a:lnTo>
                  <a:pt x="0" y="1193932"/>
                </a:lnTo>
                <a:lnTo>
                  <a:pt x="0" y="0"/>
                </a:lnTo>
                <a:close/>
              </a:path>
            </a:pathLst>
          </a:custGeom>
          <a:blipFill>
            <a:blip r:embed="rId16">
              <a:alphaModFix amt="31999"/>
              <a:extLst>
                <a:ext uri="{96DAC541-7B7A-43D3-8B79-37D633B846F1}">
                  <asvg:svgBlip xmlns:asvg="http://schemas.microsoft.com/office/drawing/2016/SVG/main" r:embed="rId17"/>
                </a:ext>
              </a:extLst>
            </a:blip>
            <a:stretch>
              <a:fillRect l="0" t="0" r="0" b="0"/>
            </a:stretch>
          </a:blipFill>
        </p:spPr>
      </p:sp>
      <p:sp>
        <p:nvSpPr>
          <p:cNvPr name="Freeform 16" id="16"/>
          <p:cNvSpPr/>
          <p:nvPr/>
        </p:nvSpPr>
        <p:spPr>
          <a:xfrm flipH="false" flipV="false" rot="0">
            <a:off x="12103039" y="5627026"/>
            <a:ext cx="1612207" cy="1814017"/>
          </a:xfrm>
          <a:custGeom>
            <a:avLst/>
            <a:gdLst/>
            <a:ahLst/>
            <a:cxnLst/>
            <a:rect r="r" b="b" t="t" l="l"/>
            <a:pathLst>
              <a:path h="1814017" w="1612207">
                <a:moveTo>
                  <a:pt x="0" y="0"/>
                </a:moveTo>
                <a:lnTo>
                  <a:pt x="1612207" y="0"/>
                </a:lnTo>
                <a:lnTo>
                  <a:pt x="1612207" y="1814017"/>
                </a:lnTo>
                <a:lnTo>
                  <a:pt x="0" y="1814017"/>
                </a:lnTo>
                <a:lnTo>
                  <a:pt x="0" y="0"/>
                </a:lnTo>
                <a:close/>
              </a:path>
            </a:pathLst>
          </a:custGeom>
          <a:blipFill>
            <a:blip r:embed="rId18">
              <a:alphaModFix amt="31999"/>
              <a:extLst>
                <a:ext uri="{96DAC541-7B7A-43D3-8B79-37D633B846F1}">
                  <asvg:svgBlip xmlns:asvg="http://schemas.microsoft.com/office/drawing/2016/SVG/main" r:embed="rId19"/>
                </a:ext>
              </a:extLst>
            </a:blip>
            <a:stretch>
              <a:fillRect l="0" t="0" r="0" b="0"/>
            </a:stretch>
          </a:blipFill>
        </p:spPr>
      </p:sp>
      <p:sp>
        <p:nvSpPr>
          <p:cNvPr name="Freeform 17" id="17"/>
          <p:cNvSpPr/>
          <p:nvPr/>
        </p:nvSpPr>
        <p:spPr>
          <a:xfrm flipH="false" flipV="false" rot="0">
            <a:off x="10990762" y="7983265"/>
            <a:ext cx="2729293" cy="2220317"/>
          </a:xfrm>
          <a:custGeom>
            <a:avLst/>
            <a:gdLst/>
            <a:ahLst/>
            <a:cxnLst/>
            <a:rect r="r" b="b" t="t" l="l"/>
            <a:pathLst>
              <a:path h="2220317" w="2729293">
                <a:moveTo>
                  <a:pt x="0" y="0"/>
                </a:moveTo>
                <a:lnTo>
                  <a:pt x="2729293" y="0"/>
                </a:lnTo>
                <a:lnTo>
                  <a:pt x="2729293" y="2220317"/>
                </a:lnTo>
                <a:lnTo>
                  <a:pt x="0" y="2220317"/>
                </a:lnTo>
                <a:lnTo>
                  <a:pt x="0" y="0"/>
                </a:lnTo>
                <a:close/>
              </a:path>
            </a:pathLst>
          </a:custGeom>
          <a:blipFill>
            <a:blip r:embed="rId20"/>
            <a:stretch>
              <a:fillRect l="0" t="0" r="0" b="0"/>
            </a:stretch>
          </a:blipFill>
        </p:spPr>
      </p:sp>
      <p:sp>
        <p:nvSpPr>
          <p:cNvPr name="Freeform 18" id="18"/>
          <p:cNvSpPr/>
          <p:nvPr/>
        </p:nvSpPr>
        <p:spPr>
          <a:xfrm flipH="false" flipV="false" rot="0">
            <a:off x="7205327" y="7938437"/>
            <a:ext cx="3715090" cy="2278589"/>
          </a:xfrm>
          <a:custGeom>
            <a:avLst/>
            <a:gdLst/>
            <a:ahLst/>
            <a:cxnLst/>
            <a:rect r="r" b="b" t="t" l="l"/>
            <a:pathLst>
              <a:path h="2278589" w="3715090">
                <a:moveTo>
                  <a:pt x="0" y="0"/>
                </a:moveTo>
                <a:lnTo>
                  <a:pt x="3715090" y="0"/>
                </a:lnTo>
                <a:lnTo>
                  <a:pt x="3715090" y="2278588"/>
                </a:lnTo>
                <a:lnTo>
                  <a:pt x="0" y="2278588"/>
                </a:lnTo>
                <a:lnTo>
                  <a:pt x="0" y="0"/>
                </a:lnTo>
                <a:close/>
              </a:path>
            </a:pathLst>
          </a:custGeom>
          <a:blipFill>
            <a:blip r:embed="rId21"/>
            <a:stretch>
              <a:fillRect l="0" t="0" r="0" b="0"/>
            </a:stretch>
          </a:blipFill>
        </p:spPr>
      </p:sp>
      <p:sp>
        <p:nvSpPr>
          <p:cNvPr name="Freeform 19" id="19"/>
          <p:cNvSpPr/>
          <p:nvPr/>
        </p:nvSpPr>
        <p:spPr>
          <a:xfrm flipH="false" flipV="false" rot="0">
            <a:off x="15972160" y="7901186"/>
            <a:ext cx="2315840" cy="2315840"/>
          </a:xfrm>
          <a:custGeom>
            <a:avLst/>
            <a:gdLst/>
            <a:ahLst/>
            <a:cxnLst/>
            <a:rect r="r" b="b" t="t" l="l"/>
            <a:pathLst>
              <a:path h="2315840" w="2315840">
                <a:moveTo>
                  <a:pt x="0" y="0"/>
                </a:moveTo>
                <a:lnTo>
                  <a:pt x="2315840" y="0"/>
                </a:lnTo>
                <a:lnTo>
                  <a:pt x="2315840" y="2315839"/>
                </a:lnTo>
                <a:lnTo>
                  <a:pt x="0" y="2315839"/>
                </a:lnTo>
                <a:lnTo>
                  <a:pt x="0" y="0"/>
                </a:lnTo>
                <a:close/>
              </a:path>
            </a:pathLst>
          </a:custGeom>
          <a:blipFill>
            <a:blip r:embed="rId22"/>
            <a:stretch>
              <a:fillRect l="0" t="0" r="0" b="0"/>
            </a:stretch>
          </a:blipFill>
        </p:spPr>
      </p:sp>
      <p:sp>
        <p:nvSpPr>
          <p:cNvPr name="Freeform 20" id="20"/>
          <p:cNvSpPr/>
          <p:nvPr/>
        </p:nvSpPr>
        <p:spPr>
          <a:xfrm flipH="false" flipV="false" rot="0">
            <a:off x="13575341" y="7901186"/>
            <a:ext cx="2430913" cy="2315840"/>
          </a:xfrm>
          <a:custGeom>
            <a:avLst/>
            <a:gdLst/>
            <a:ahLst/>
            <a:cxnLst/>
            <a:rect r="r" b="b" t="t" l="l"/>
            <a:pathLst>
              <a:path h="2315840" w="2430913">
                <a:moveTo>
                  <a:pt x="0" y="0"/>
                </a:moveTo>
                <a:lnTo>
                  <a:pt x="2430912" y="0"/>
                </a:lnTo>
                <a:lnTo>
                  <a:pt x="2430912" y="2315839"/>
                </a:lnTo>
                <a:lnTo>
                  <a:pt x="0" y="2315839"/>
                </a:lnTo>
                <a:lnTo>
                  <a:pt x="0" y="0"/>
                </a:lnTo>
                <a:close/>
              </a:path>
            </a:pathLst>
          </a:custGeom>
          <a:blipFill>
            <a:blip r:embed="rId23"/>
            <a:stretch>
              <a:fillRect l="0" t="0" r="0" b="0"/>
            </a:stretch>
          </a:blipFill>
        </p:spPr>
      </p:sp>
      <p:sp>
        <p:nvSpPr>
          <p:cNvPr name="TextBox 21" id="21"/>
          <p:cNvSpPr txBox="true"/>
          <p:nvPr/>
        </p:nvSpPr>
        <p:spPr>
          <a:xfrm rot="0">
            <a:off x="2512679" y="-172630"/>
            <a:ext cx="12577708" cy="1318090"/>
          </a:xfrm>
          <a:prstGeom prst="rect">
            <a:avLst/>
          </a:prstGeom>
        </p:spPr>
        <p:txBody>
          <a:bodyPr anchor="t" rtlCol="false" tIns="0" lIns="0" bIns="0" rIns="0">
            <a:spAutoFit/>
          </a:bodyPr>
          <a:lstStyle/>
          <a:p>
            <a:pPr algn="ctr">
              <a:lnSpc>
                <a:spcPts val="9249"/>
              </a:lnSpc>
              <a:spcBef>
                <a:spcPct val="0"/>
              </a:spcBef>
            </a:pPr>
            <a:r>
              <a:rPr lang="en-US" sz="6606">
                <a:solidFill>
                  <a:srgbClr val="FFFFFF"/>
                </a:solidFill>
                <a:latin typeface="Cooper Hewitt"/>
                <a:ea typeface="Cooper Hewitt"/>
                <a:cs typeface="Cooper Hewitt"/>
                <a:sym typeface="Cooper Hewitt"/>
              </a:rPr>
              <a:t>October 28</a:t>
            </a:r>
            <a:r>
              <a:rPr lang="en-US" sz="6606">
                <a:solidFill>
                  <a:srgbClr val="FFFFFF"/>
                </a:solidFill>
                <a:latin typeface="Cooper Hewitt"/>
                <a:ea typeface="Cooper Hewitt"/>
                <a:cs typeface="Cooper Hewitt"/>
                <a:sym typeface="Cooper Hewitt"/>
              </a:rPr>
              <a:t>th</a:t>
            </a:r>
            <a:r>
              <a:rPr lang="en-US" sz="6606">
                <a:solidFill>
                  <a:srgbClr val="FFFFFF"/>
                </a:solidFill>
                <a:latin typeface="Cooper Hewitt"/>
                <a:ea typeface="Cooper Hewitt"/>
                <a:cs typeface="Cooper Hewitt"/>
                <a:sym typeface="Cooper Hewitt"/>
              </a:rPr>
              <a:t>, 2025</a:t>
            </a:r>
          </a:p>
        </p:txBody>
      </p:sp>
      <p:sp>
        <p:nvSpPr>
          <p:cNvPr name="TextBox 22" id="22"/>
          <p:cNvSpPr txBox="true"/>
          <p:nvPr/>
        </p:nvSpPr>
        <p:spPr>
          <a:xfrm rot="0">
            <a:off x="2512679" y="2890466"/>
            <a:ext cx="13076873" cy="2612456"/>
          </a:xfrm>
          <a:prstGeom prst="rect">
            <a:avLst/>
          </a:prstGeom>
        </p:spPr>
        <p:txBody>
          <a:bodyPr anchor="t" rtlCol="false" tIns="0" lIns="0" bIns="0" rIns="0">
            <a:spAutoFit/>
          </a:bodyPr>
          <a:lstStyle/>
          <a:p>
            <a:pPr algn="ctr">
              <a:lnSpc>
                <a:spcPts val="18231"/>
              </a:lnSpc>
              <a:spcBef>
                <a:spcPct val="0"/>
              </a:spcBef>
            </a:pPr>
            <a:r>
              <a:rPr lang="en-US" b="true" sz="13022">
                <a:solidFill>
                  <a:srgbClr val="F1C044"/>
                </a:solidFill>
                <a:latin typeface="Cooper Hewitt Bold"/>
                <a:ea typeface="Cooper Hewitt Bold"/>
                <a:cs typeface="Cooper Hewitt Bold"/>
                <a:sym typeface="Cooper Hewitt Bold"/>
              </a:rPr>
              <a:t>Closing Speakers</a:t>
            </a:r>
          </a:p>
        </p:txBody>
      </p:sp>
      <p:sp>
        <p:nvSpPr>
          <p:cNvPr name="TextBox 23" id="23"/>
          <p:cNvSpPr txBox="true"/>
          <p:nvPr/>
        </p:nvSpPr>
        <p:spPr>
          <a:xfrm rot="0">
            <a:off x="123076" y="7614587"/>
            <a:ext cx="6213406" cy="2544167"/>
          </a:xfrm>
          <a:prstGeom prst="rect">
            <a:avLst/>
          </a:prstGeom>
        </p:spPr>
        <p:txBody>
          <a:bodyPr anchor="t" rtlCol="false" tIns="0" lIns="0" bIns="0" rIns="0">
            <a:spAutoFit/>
          </a:bodyPr>
          <a:lstStyle/>
          <a:p>
            <a:pPr algn="r">
              <a:lnSpc>
                <a:spcPts val="9494"/>
              </a:lnSpc>
            </a:pPr>
            <a:r>
              <a:rPr lang="en-US" sz="6782" b="true">
                <a:solidFill>
                  <a:srgbClr val="F1C044"/>
                </a:solidFill>
                <a:latin typeface="Cooper Hewitt Bold"/>
                <a:ea typeface="Cooper Hewitt Bold"/>
                <a:cs typeface="Cooper Hewitt Bold"/>
                <a:sym typeface="Cooper Hewitt Bold"/>
              </a:rPr>
              <a:t>2025 T&amp;I Expo </a:t>
            </a:r>
          </a:p>
          <a:p>
            <a:pPr algn="r">
              <a:lnSpc>
                <a:spcPts val="9494"/>
              </a:lnSpc>
              <a:spcBef>
                <a:spcPct val="0"/>
              </a:spcBef>
            </a:pPr>
            <a:r>
              <a:rPr lang="en-US" b="true" sz="6782">
                <a:solidFill>
                  <a:srgbClr val="F1C044"/>
                </a:solidFill>
                <a:latin typeface="Cooper Hewitt Bold"/>
                <a:ea typeface="Cooper Hewitt Bold"/>
                <a:cs typeface="Cooper Hewitt Bold"/>
                <a:sym typeface="Cooper Hewitt Bold"/>
              </a:rPr>
              <a:t>Planners:</a:t>
            </a:r>
          </a:p>
        </p:txBody>
      </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891485"/>
            <a:ext cx="18288000" cy="8395515"/>
            <a:chOff x="0" y="0"/>
            <a:chExt cx="4816593" cy="2211164"/>
          </a:xfrm>
        </p:grpSpPr>
        <p:sp>
          <p:nvSpPr>
            <p:cNvPr name="Freeform 3" id="3"/>
            <p:cNvSpPr/>
            <p:nvPr/>
          </p:nvSpPr>
          <p:spPr>
            <a:xfrm flipH="false" flipV="false" rot="0">
              <a:off x="0" y="0"/>
              <a:ext cx="4816592" cy="2211164"/>
            </a:xfrm>
            <a:custGeom>
              <a:avLst/>
              <a:gdLst/>
              <a:ahLst/>
              <a:cxnLst/>
              <a:rect r="r" b="b" t="t" l="l"/>
              <a:pathLst>
                <a:path h="2211164" w="4816592">
                  <a:moveTo>
                    <a:pt x="0" y="0"/>
                  </a:moveTo>
                  <a:lnTo>
                    <a:pt x="4816592" y="0"/>
                  </a:lnTo>
                  <a:lnTo>
                    <a:pt x="4816592" y="2211164"/>
                  </a:lnTo>
                  <a:lnTo>
                    <a:pt x="0" y="2211164"/>
                  </a:lnTo>
                  <a:close/>
                </a:path>
              </a:pathLst>
            </a:custGeom>
            <a:solidFill>
              <a:srgbClr val="FFFFFF"/>
            </a:solidFill>
          </p:spPr>
        </p:sp>
        <p:sp>
          <p:nvSpPr>
            <p:cNvPr name="TextBox 4" id="4"/>
            <p:cNvSpPr txBox="true"/>
            <p:nvPr/>
          </p:nvSpPr>
          <p:spPr>
            <a:xfrm>
              <a:off x="0" y="-38100"/>
              <a:ext cx="4816593" cy="2249264"/>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5118275" y="5181490"/>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6000"/>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0027002" y="2755207"/>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6000"/>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14471469" y="4792346"/>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6000"/>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1171982" y="27784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6000"/>
              <a:extLst>
                <a:ext uri="{96DAC541-7B7A-43D3-8B79-37D633B846F1}">
                  <asvg:svgBlip xmlns:asvg="http://schemas.microsoft.com/office/drawing/2016/SVG/main" r:embed="rId9"/>
                </a:ext>
              </a:extLst>
            </a:blip>
            <a:stretch>
              <a:fillRect l="0" t="0" r="0" b="0"/>
            </a:stretch>
          </a:blipFill>
        </p:spPr>
      </p:sp>
      <p:sp>
        <p:nvSpPr>
          <p:cNvPr name="Freeform 9" id="9"/>
          <p:cNvSpPr/>
          <p:nvPr/>
        </p:nvSpPr>
        <p:spPr>
          <a:xfrm flipH="false" flipV="false" rot="0">
            <a:off x="14941223" y="2016223"/>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6000"/>
              <a:extLst>
                <a:ext uri="{96DAC541-7B7A-43D3-8B79-37D633B846F1}">
                  <asvg:svgBlip xmlns:asvg="http://schemas.microsoft.com/office/drawing/2016/SVG/main" r:embed="rId11"/>
                </a:ext>
              </a:extLst>
            </a:blip>
            <a:stretch>
              <a:fillRect l="0" t="0" r="0" b="0"/>
            </a:stretch>
          </a:blipFill>
        </p:spPr>
      </p:sp>
      <p:sp>
        <p:nvSpPr>
          <p:cNvPr name="Freeform 10" id="10"/>
          <p:cNvSpPr/>
          <p:nvPr/>
        </p:nvSpPr>
        <p:spPr>
          <a:xfrm flipH="false" flipV="false" rot="0">
            <a:off x="0" y="2016223"/>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6000"/>
              <a:extLst>
                <a:ext uri="{96DAC541-7B7A-43D3-8B79-37D633B846F1}">
                  <asvg:svgBlip xmlns:asvg="http://schemas.microsoft.com/office/drawing/2016/SVG/main" r:embed="rId13"/>
                </a:ext>
              </a:extLst>
            </a:blip>
            <a:stretch>
              <a:fillRect l="0" t="0" r="0" b="0"/>
            </a:stretch>
          </a:blipFill>
        </p:spPr>
      </p:sp>
      <p:sp>
        <p:nvSpPr>
          <p:cNvPr name="Freeform 11" id="11"/>
          <p:cNvSpPr/>
          <p:nvPr/>
        </p:nvSpPr>
        <p:spPr>
          <a:xfrm flipH="false" flipV="false" rot="0">
            <a:off x="6753246" y="2390047"/>
            <a:ext cx="3273756" cy="2189324"/>
          </a:xfrm>
          <a:custGeom>
            <a:avLst/>
            <a:gdLst/>
            <a:ahLst/>
            <a:cxnLst/>
            <a:rect r="r" b="b" t="t" l="l"/>
            <a:pathLst>
              <a:path h="2189324" w="3273756">
                <a:moveTo>
                  <a:pt x="0" y="0"/>
                </a:moveTo>
                <a:lnTo>
                  <a:pt x="3273756" y="0"/>
                </a:lnTo>
                <a:lnTo>
                  <a:pt x="3273756" y="2189324"/>
                </a:lnTo>
                <a:lnTo>
                  <a:pt x="0" y="2189324"/>
                </a:lnTo>
                <a:lnTo>
                  <a:pt x="0" y="0"/>
                </a:lnTo>
                <a:close/>
              </a:path>
            </a:pathLst>
          </a:custGeom>
          <a:blipFill>
            <a:blip r:embed="rId14">
              <a:alphaModFix amt="6000"/>
              <a:extLst>
                <a:ext uri="{96DAC541-7B7A-43D3-8B79-37D633B846F1}">
                  <asvg:svgBlip xmlns:asvg="http://schemas.microsoft.com/office/drawing/2016/SVG/main" r:embed="rId15"/>
                </a:ext>
              </a:extLst>
            </a:blip>
            <a:stretch>
              <a:fillRect l="0" t="0" r="0" b="0"/>
            </a:stretch>
          </a:blipFill>
        </p:spPr>
      </p:sp>
      <p:sp>
        <p:nvSpPr>
          <p:cNvPr name="Freeform 12" id="12"/>
          <p:cNvSpPr/>
          <p:nvPr/>
        </p:nvSpPr>
        <p:spPr>
          <a:xfrm flipH="false" flipV="false" rot="0">
            <a:off x="13844894" y="7383331"/>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6000"/>
            </a:blip>
            <a:stretch>
              <a:fillRect l="0" t="0" r="0" b="0"/>
            </a:stretch>
          </a:blipFill>
        </p:spPr>
      </p:sp>
      <p:sp>
        <p:nvSpPr>
          <p:cNvPr name="Freeform 13" id="13"/>
          <p:cNvSpPr/>
          <p:nvPr/>
        </p:nvSpPr>
        <p:spPr>
          <a:xfrm flipH="false" flipV="false" rot="0">
            <a:off x="472958" y="6318181"/>
            <a:ext cx="3363190" cy="1193932"/>
          </a:xfrm>
          <a:custGeom>
            <a:avLst/>
            <a:gdLst/>
            <a:ahLst/>
            <a:cxnLst/>
            <a:rect r="r" b="b" t="t" l="l"/>
            <a:pathLst>
              <a:path h="1193932" w="3363190">
                <a:moveTo>
                  <a:pt x="0" y="0"/>
                </a:moveTo>
                <a:lnTo>
                  <a:pt x="3363189" y="0"/>
                </a:lnTo>
                <a:lnTo>
                  <a:pt x="3363189" y="1193933"/>
                </a:lnTo>
                <a:lnTo>
                  <a:pt x="0" y="1193933"/>
                </a:lnTo>
                <a:lnTo>
                  <a:pt x="0" y="0"/>
                </a:lnTo>
                <a:close/>
              </a:path>
            </a:pathLst>
          </a:custGeom>
          <a:blipFill>
            <a:blip r:embed="rId17">
              <a:alphaModFix amt="6000"/>
              <a:extLst>
                <a:ext uri="{96DAC541-7B7A-43D3-8B79-37D633B846F1}">
                  <asvg:svgBlip xmlns:asvg="http://schemas.microsoft.com/office/drawing/2016/SVG/main" r:embed="rId18"/>
                </a:ext>
              </a:extLst>
            </a:blip>
            <a:stretch>
              <a:fillRect l="0" t="0" r="0" b="0"/>
            </a:stretch>
          </a:blipFill>
        </p:spPr>
      </p:sp>
      <p:sp>
        <p:nvSpPr>
          <p:cNvPr name="Freeform 14" id="14"/>
          <p:cNvSpPr/>
          <p:nvPr/>
        </p:nvSpPr>
        <p:spPr>
          <a:xfrm flipH="false" flipV="false" rot="0">
            <a:off x="16401569" y="6663764"/>
            <a:ext cx="1612207" cy="1814017"/>
          </a:xfrm>
          <a:custGeom>
            <a:avLst/>
            <a:gdLst/>
            <a:ahLst/>
            <a:cxnLst/>
            <a:rect r="r" b="b" t="t" l="l"/>
            <a:pathLst>
              <a:path h="1814017" w="1612207">
                <a:moveTo>
                  <a:pt x="0" y="0"/>
                </a:moveTo>
                <a:lnTo>
                  <a:pt x="1612208" y="0"/>
                </a:lnTo>
                <a:lnTo>
                  <a:pt x="1612208" y="1814017"/>
                </a:lnTo>
                <a:lnTo>
                  <a:pt x="0" y="1814017"/>
                </a:lnTo>
                <a:lnTo>
                  <a:pt x="0" y="0"/>
                </a:lnTo>
                <a:close/>
              </a:path>
            </a:pathLst>
          </a:custGeom>
          <a:blipFill>
            <a:blip r:embed="rId19">
              <a:alphaModFix amt="6000"/>
              <a:extLst>
                <a:ext uri="{96DAC541-7B7A-43D3-8B79-37D633B846F1}">
                  <asvg:svgBlip xmlns:asvg="http://schemas.microsoft.com/office/drawing/2016/SVG/main" r:embed="rId20"/>
                </a:ext>
              </a:extLst>
            </a:blip>
            <a:stretch>
              <a:fillRect l="0" t="0" r="0" b="0"/>
            </a:stretch>
          </a:blipFill>
        </p:spPr>
      </p:sp>
      <p:sp>
        <p:nvSpPr>
          <p:cNvPr name="Freeform 15" id="15"/>
          <p:cNvSpPr/>
          <p:nvPr/>
        </p:nvSpPr>
        <p:spPr>
          <a:xfrm flipH="false" flipV="false" rot="0">
            <a:off x="5372873" y="8221101"/>
            <a:ext cx="1758264" cy="1494525"/>
          </a:xfrm>
          <a:custGeom>
            <a:avLst/>
            <a:gdLst/>
            <a:ahLst/>
            <a:cxnLst/>
            <a:rect r="r" b="b" t="t" l="l"/>
            <a:pathLst>
              <a:path h="1494525" w="1758264">
                <a:moveTo>
                  <a:pt x="0" y="0"/>
                </a:moveTo>
                <a:lnTo>
                  <a:pt x="1758265" y="0"/>
                </a:lnTo>
                <a:lnTo>
                  <a:pt x="1758265" y="1494524"/>
                </a:lnTo>
                <a:lnTo>
                  <a:pt x="0" y="1494524"/>
                </a:lnTo>
                <a:lnTo>
                  <a:pt x="0" y="0"/>
                </a:lnTo>
                <a:close/>
              </a:path>
            </a:pathLst>
          </a:custGeom>
          <a:blipFill>
            <a:blip r:embed="rId21">
              <a:alphaModFix amt="6000"/>
              <a:extLst>
                <a:ext uri="{96DAC541-7B7A-43D3-8B79-37D633B846F1}">
                  <asvg:svgBlip xmlns:asvg="http://schemas.microsoft.com/office/drawing/2016/SVG/main" r:embed="rId22"/>
                </a:ext>
              </a:extLst>
            </a:blip>
            <a:stretch>
              <a:fillRect l="0" t="0" r="0" b="0"/>
            </a:stretch>
          </a:blipFill>
        </p:spPr>
      </p:sp>
      <p:sp>
        <p:nvSpPr>
          <p:cNvPr name="Freeform 16" id="16"/>
          <p:cNvSpPr/>
          <p:nvPr/>
        </p:nvSpPr>
        <p:spPr>
          <a:xfrm flipH="false" flipV="false" rot="0">
            <a:off x="10886569" y="5602940"/>
            <a:ext cx="2086911" cy="2305979"/>
          </a:xfrm>
          <a:custGeom>
            <a:avLst/>
            <a:gdLst/>
            <a:ahLst/>
            <a:cxnLst/>
            <a:rect r="r" b="b" t="t" l="l"/>
            <a:pathLst>
              <a:path h="2305979" w="2086911">
                <a:moveTo>
                  <a:pt x="0" y="0"/>
                </a:moveTo>
                <a:lnTo>
                  <a:pt x="2086911" y="0"/>
                </a:lnTo>
                <a:lnTo>
                  <a:pt x="2086911" y="2305979"/>
                </a:lnTo>
                <a:lnTo>
                  <a:pt x="0" y="2305979"/>
                </a:lnTo>
                <a:lnTo>
                  <a:pt x="0" y="0"/>
                </a:lnTo>
                <a:close/>
              </a:path>
            </a:pathLst>
          </a:custGeom>
          <a:blipFill>
            <a:blip r:embed="rId23">
              <a:alphaModFix amt="6000"/>
              <a:extLst>
                <a:ext uri="{96DAC541-7B7A-43D3-8B79-37D633B846F1}">
                  <asvg:svgBlip xmlns:asvg="http://schemas.microsoft.com/office/drawing/2016/SVG/main" r:embed="rId24"/>
                </a:ext>
              </a:extLst>
            </a:blip>
            <a:stretch>
              <a:fillRect l="0" t="0" r="0" b="0"/>
            </a:stretch>
          </a:blipFill>
        </p:spPr>
      </p:sp>
      <p:sp>
        <p:nvSpPr>
          <p:cNvPr name="Freeform 17" id="17"/>
          <p:cNvSpPr/>
          <p:nvPr/>
        </p:nvSpPr>
        <p:spPr>
          <a:xfrm flipH="false" flipV="false" rot="0">
            <a:off x="8892306" y="8221101"/>
            <a:ext cx="4211370" cy="1900381"/>
          </a:xfrm>
          <a:custGeom>
            <a:avLst/>
            <a:gdLst/>
            <a:ahLst/>
            <a:cxnLst/>
            <a:rect r="r" b="b" t="t" l="l"/>
            <a:pathLst>
              <a:path h="1900381" w="4211370">
                <a:moveTo>
                  <a:pt x="0" y="0"/>
                </a:moveTo>
                <a:lnTo>
                  <a:pt x="4211370" y="0"/>
                </a:lnTo>
                <a:lnTo>
                  <a:pt x="4211370" y="1900380"/>
                </a:lnTo>
                <a:lnTo>
                  <a:pt x="0" y="1900380"/>
                </a:lnTo>
                <a:lnTo>
                  <a:pt x="0" y="0"/>
                </a:lnTo>
                <a:close/>
              </a:path>
            </a:pathLst>
          </a:custGeom>
          <a:blipFill>
            <a:blip r:embed="rId25">
              <a:alphaModFix amt="6000"/>
              <a:extLst>
                <a:ext uri="{96DAC541-7B7A-43D3-8B79-37D633B846F1}">
                  <asvg:svgBlip xmlns:asvg="http://schemas.microsoft.com/office/drawing/2016/SVG/main" r:embed="rId26"/>
                </a:ext>
              </a:extLst>
            </a:blip>
            <a:stretch>
              <a:fillRect l="0" t="0" r="0" b="0"/>
            </a:stretch>
          </a:blipFill>
        </p:spPr>
      </p:sp>
      <p:sp>
        <p:nvSpPr>
          <p:cNvPr name="Freeform 18" id="18"/>
          <p:cNvSpPr/>
          <p:nvPr/>
        </p:nvSpPr>
        <p:spPr>
          <a:xfrm flipH="false" flipV="false" rot="0">
            <a:off x="1952533" y="7908919"/>
            <a:ext cx="1995875" cy="1995875"/>
          </a:xfrm>
          <a:custGeom>
            <a:avLst/>
            <a:gdLst/>
            <a:ahLst/>
            <a:cxnLst/>
            <a:rect r="r" b="b" t="t" l="l"/>
            <a:pathLst>
              <a:path h="1995875" w="1995875">
                <a:moveTo>
                  <a:pt x="0" y="0"/>
                </a:moveTo>
                <a:lnTo>
                  <a:pt x="1995875" y="0"/>
                </a:lnTo>
                <a:lnTo>
                  <a:pt x="1995875" y="1995875"/>
                </a:lnTo>
                <a:lnTo>
                  <a:pt x="0" y="1995875"/>
                </a:lnTo>
                <a:lnTo>
                  <a:pt x="0" y="0"/>
                </a:lnTo>
                <a:close/>
              </a:path>
            </a:pathLst>
          </a:custGeom>
          <a:blipFill>
            <a:blip r:embed="rId27">
              <a:alphaModFix amt="6000"/>
              <a:extLst>
                <a:ext uri="{96DAC541-7B7A-43D3-8B79-37D633B846F1}">
                  <asvg:svgBlip xmlns:asvg="http://schemas.microsoft.com/office/drawing/2016/SVG/main" r:embed="rId28"/>
                </a:ext>
              </a:extLst>
            </a:blip>
            <a:stretch>
              <a:fillRect l="0" t="0" r="0" b="0"/>
            </a:stretch>
          </a:blipFill>
        </p:spPr>
      </p:sp>
      <p:sp>
        <p:nvSpPr>
          <p:cNvPr name="TextBox 19" id="19"/>
          <p:cNvSpPr txBox="true"/>
          <p:nvPr/>
        </p:nvSpPr>
        <p:spPr>
          <a:xfrm rot="0">
            <a:off x="617225" y="188473"/>
            <a:ext cx="17135779" cy="1102937"/>
          </a:xfrm>
          <a:prstGeom prst="rect">
            <a:avLst/>
          </a:prstGeom>
        </p:spPr>
        <p:txBody>
          <a:bodyPr anchor="t" rtlCol="false" tIns="0" lIns="0" bIns="0" rIns="0">
            <a:spAutoFit/>
          </a:bodyPr>
          <a:lstStyle/>
          <a:p>
            <a:pPr algn="ctr">
              <a:lnSpc>
                <a:spcPts val="7758"/>
              </a:lnSpc>
              <a:spcBef>
                <a:spcPct val="0"/>
              </a:spcBef>
            </a:pPr>
            <a:r>
              <a:rPr lang="en-US" b="true" sz="5542">
                <a:solidFill>
                  <a:srgbClr val="000000"/>
                </a:solidFill>
                <a:latin typeface="Cooper Hewitt Bold"/>
                <a:ea typeface="Cooper Hewitt Bold"/>
                <a:cs typeface="Cooper Hewitt Bold"/>
                <a:sym typeface="Cooper Hewitt Bold"/>
              </a:rPr>
              <a:t>KEY NOTE SPEAKER</a:t>
            </a:r>
          </a:p>
        </p:txBody>
      </p:sp>
      <p:sp>
        <p:nvSpPr>
          <p:cNvPr name="TextBox 20" id="20"/>
          <p:cNvSpPr txBox="true"/>
          <p:nvPr/>
        </p:nvSpPr>
        <p:spPr>
          <a:xfrm rot="0">
            <a:off x="279139" y="1799012"/>
            <a:ext cx="17582776" cy="3042558"/>
          </a:xfrm>
          <a:prstGeom prst="rect">
            <a:avLst/>
          </a:prstGeom>
        </p:spPr>
        <p:txBody>
          <a:bodyPr anchor="t" rtlCol="false" tIns="0" lIns="0" bIns="0" rIns="0">
            <a:spAutoFit/>
          </a:bodyPr>
          <a:lstStyle/>
          <a:p>
            <a:pPr algn="ctr">
              <a:lnSpc>
                <a:spcPts val="8174"/>
              </a:lnSpc>
            </a:pPr>
            <a:r>
              <a:rPr lang="en-US" sz="5839">
                <a:solidFill>
                  <a:srgbClr val="000000"/>
                </a:solidFill>
                <a:latin typeface="Canva Sans"/>
                <a:ea typeface="Canva Sans"/>
                <a:cs typeface="Canva Sans"/>
                <a:sym typeface="Canva Sans"/>
              </a:rPr>
              <a:t>3pm</a:t>
            </a:r>
            <a:r>
              <a:rPr lang="en-US" sz="5839" b="true">
                <a:solidFill>
                  <a:srgbClr val="000000"/>
                </a:solidFill>
                <a:latin typeface="Canva Sans Bold"/>
                <a:ea typeface="Canva Sans Bold"/>
                <a:cs typeface="Canva Sans Bold"/>
                <a:sym typeface="Canva Sans Bold"/>
              </a:rPr>
              <a:t> - </a:t>
            </a:r>
            <a:r>
              <a:rPr lang="en-US" sz="5839">
                <a:solidFill>
                  <a:srgbClr val="000000"/>
                </a:solidFill>
                <a:latin typeface="Canva Sans"/>
                <a:ea typeface="Canva Sans"/>
                <a:cs typeface="Canva Sans"/>
                <a:sym typeface="Canva Sans"/>
              </a:rPr>
              <a:t>Madison Ball Room:  </a:t>
            </a:r>
          </a:p>
          <a:p>
            <a:pPr algn="l">
              <a:lnSpc>
                <a:spcPts val="8174"/>
              </a:lnSpc>
              <a:spcBef>
                <a:spcPct val="0"/>
              </a:spcBef>
            </a:pPr>
            <a:r>
              <a:rPr lang="en-US" b="true" sz="5839">
                <a:solidFill>
                  <a:srgbClr val="215EF8"/>
                </a:solidFill>
                <a:latin typeface="Canva Sans Bold"/>
                <a:ea typeface="Canva Sans Bold"/>
                <a:cs typeface="Canva Sans Bold"/>
                <a:sym typeface="Canva Sans Bold"/>
              </a:rPr>
              <a:t>Dav</a:t>
            </a:r>
            <a:r>
              <a:rPr lang="en-US" b="true" sz="5839">
                <a:solidFill>
                  <a:srgbClr val="215EF8"/>
                </a:solidFill>
                <a:latin typeface="Canva Sans Bold"/>
                <a:ea typeface="Canva Sans Bold"/>
                <a:cs typeface="Canva Sans Bold"/>
                <a:sym typeface="Canva Sans Bold"/>
              </a:rPr>
              <a:t>e Schaller</a:t>
            </a:r>
            <a:r>
              <a:rPr lang="en-US" sz="5839">
                <a:solidFill>
                  <a:srgbClr val="215EF8"/>
                </a:solidFill>
                <a:latin typeface="Canva Sans"/>
                <a:ea typeface="Canva Sans"/>
                <a:cs typeface="Canva Sans"/>
                <a:sym typeface="Canva Sans"/>
              </a:rPr>
              <a:t>, Director of Special Projects at the North American Council for Freight Efficiency</a:t>
            </a:r>
          </a:p>
        </p:txBody>
      </p:sp>
      <p:sp>
        <p:nvSpPr>
          <p:cNvPr name="TextBox 21" id="21"/>
          <p:cNvSpPr txBox="true"/>
          <p:nvPr/>
        </p:nvSpPr>
        <p:spPr>
          <a:xfrm rot="0">
            <a:off x="213042" y="5471552"/>
            <a:ext cx="17861916" cy="3786748"/>
          </a:xfrm>
          <a:prstGeom prst="rect">
            <a:avLst/>
          </a:prstGeom>
        </p:spPr>
        <p:txBody>
          <a:bodyPr anchor="t" rtlCol="false" tIns="0" lIns="0" bIns="0" rIns="0">
            <a:spAutoFit/>
          </a:bodyPr>
          <a:lstStyle/>
          <a:p>
            <a:pPr algn="l">
              <a:lnSpc>
                <a:spcPts val="6006"/>
              </a:lnSpc>
              <a:spcBef>
                <a:spcPct val="0"/>
              </a:spcBef>
            </a:pPr>
            <a:r>
              <a:rPr lang="en-US" sz="4290">
                <a:solidFill>
                  <a:srgbClr val="000000"/>
                </a:solidFill>
                <a:latin typeface="Canva Sans"/>
                <a:ea typeface="Canva Sans"/>
                <a:cs typeface="Canva Sans"/>
                <a:sym typeface="Canva Sans"/>
              </a:rPr>
              <a:t>A presentation on the “</a:t>
            </a:r>
            <a:r>
              <a:rPr lang="en-US" sz="4290" i="true">
                <a:solidFill>
                  <a:srgbClr val="000000"/>
                </a:solidFill>
                <a:latin typeface="Canva Sans Italics"/>
                <a:ea typeface="Canva Sans Italics"/>
                <a:cs typeface="Canva Sans Italics"/>
                <a:sym typeface="Canva Sans Italics"/>
              </a:rPr>
              <a:t>Messy Middle</a:t>
            </a:r>
            <a:r>
              <a:rPr lang="en-US" sz="4290">
                <a:solidFill>
                  <a:srgbClr val="000000"/>
                </a:solidFill>
                <a:latin typeface="Canva Sans"/>
                <a:ea typeface="Canva Sans"/>
                <a:cs typeface="Canva Sans"/>
                <a:sym typeface="Canva Sans"/>
              </a:rPr>
              <a:t>” – a time between now and when the trucking industry gets to the zero-emission movement of freight. In 2019, the North American Council for Freight Efficiency (NACFE) coined the term, and it has since caught on throughout our industry, learn why from this powerhouse speaker!</a:t>
            </a:r>
          </a:p>
        </p:txBody>
      </p:sp>
    </p:spTree>
  </p:cSld>
  <p:clrMapOvr>
    <a:masterClrMapping/>
  </p:clrMapOvr>
</p:sld>
</file>

<file path=ppt/slides/slide26.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891485"/>
            <a:ext cx="18288000" cy="8395515"/>
            <a:chOff x="0" y="0"/>
            <a:chExt cx="4816593" cy="2211164"/>
          </a:xfrm>
        </p:grpSpPr>
        <p:sp>
          <p:nvSpPr>
            <p:cNvPr name="Freeform 3" id="3"/>
            <p:cNvSpPr/>
            <p:nvPr/>
          </p:nvSpPr>
          <p:spPr>
            <a:xfrm flipH="false" flipV="false" rot="0">
              <a:off x="0" y="0"/>
              <a:ext cx="4816592" cy="2211164"/>
            </a:xfrm>
            <a:custGeom>
              <a:avLst/>
              <a:gdLst/>
              <a:ahLst/>
              <a:cxnLst/>
              <a:rect r="r" b="b" t="t" l="l"/>
              <a:pathLst>
                <a:path h="2211164" w="4816592">
                  <a:moveTo>
                    <a:pt x="0" y="0"/>
                  </a:moveTo>
                  <a:lnTo>
                    <a:pt x="4816592" y="0"/>
                  </a:lnTo>
                  <a:lnTo>
                    <a:pt x="4816592" y="2211164"/>
                  </a:lnTo>
                  <a:lnTo>
                    <a:pt x="0" y="2211164"/>
                  </a:lnTo>
                  <a:close/>
                </a:path>
              </a:pathLst>
            </a:custGeom>
            <a:solidFill>
              <a:srgbClr val="FFFFFF"/>
            </a:solidFill>
          </p:spPr>
        </p:sp>
        <p:sp>
          <p:nvSpPr>
            <p:cNvPr name="TextBox 4" id="4"/>
            <p:cNvSpPr txBox="true"/>
            <p:nvPr/>
          </p:nvSpPr>
          <p:spPr>
            <a:xfrm>
              <a:off x="0" y="-38100"/>
              <a:ext cx="4816593" cy="2249264"/>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5118275" y="5181490"/>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6000"/>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0027002" y="2755207"/>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6000"/>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14471469" y="4792346"/>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6000"/>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1171982" y="27784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6000"/>
              <a:extLst>
                <a:ext uri="{96DAC541-7B7A-43D3-8B79-37D633B846F1}">
                  <asvg:svgBlip xmlns:asvg="http://schemas.microsoft.com/office/drawing/2016/SVG/main" r:embed="rId9"/>
                </a:ext>
              </a:extLst>
            </a:blip>
            <a:stretch>
              <a:fillRect l="0" t="0" r="0" b="0"/>
            </a:stretch>
          </a:blipFill>
        </p:spPr>
      </p:sp>
      <p:sp>
        <p:nvSpPr>
          <p:cNvPr name="Freeform 9" id="9"/>
          <p:cNvSpPr/>
          <p:nvPr/>
        </p:nvSpPr>
        <p:spPr>
          <a:xfrm flipH="false" flipV="false" rot="0">
            <a:off x="14941223" y="2016223"/>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6000"/>
              <a:extLst>
                <a:ext uri="{96DAC541-7B7A-43D3-8B79-37D633B846F1}">
                  <asvg:svgBlip xmlns:asvg="http://schemas.microsoft.com/office/drawing/2016/SVG/main" r:embed="rId11"/>
                </a:ext>
              </a:extLst>
            </a:blip>
            <a:stretch>
              <a:fillRect l="0" t="0" r="0" b="0"/>
            </a:stretch>
          </a:blipFill>
        </p:spPr>
      </p:sp>
      <p:sp>
        <p:nvSpPr>
          <p:cNvPr name="Freeform 10" id="10"/>
          <p:cNvSpPr/>
          <p:nvPr/>
        </p:nvSpPr>
        <p:spPr>
          <a:xfrm flipH="false" flipV="false" rot="0">
            <a:off x="0" y="2016223"/>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6000"/>
              <a:extLst>
                <a:ext uri="{96DAC541-7B7A-43D3-8B79-37D633B846F1}">
                  <asvg:svgBlip xmlns:asvg="http://schemas.microsoft.com/office/drawing/2016/SVG/main" r:embed="rId13"/>
                </a:ext>
              </a:extLst>
            </a:blip>
            <a:stretch>
              <a:fillRect l="0" t="0" r="0" b="0"/>
            </a:stretch>
          </a:blipFill>
        </p:spPr>
      </p:sp>
      <p:sp>
        <p:nvSpPr>
          <p:cNvPr name="Freeform 11" id="11"/>
          <p:cNvSpPr/>
          <p:nvPr/>
        </p:nvSpPr>
        <p:spPr>
          <a:xfrm flipH="false" flipV="false" rot="0">
            <a:off x="6753246" y="2390047"/>
            <a:ext cx="3273756" cy="2189324"/>
          </a:xfrm>
          <a:custGeom>
            <a:avLst/>
            <a:gdLst/>
            <a:ahLst/>
            <a:cxnLst/>
            <a:rect r="r" b="b" t="t" l="l"/>
            <a:pathLst>
              <a:path h="2189324" w="3273756">
                <a:moveTo>
                  <a:pt x="0" y="0"/>
                </a:moveTo>
                <a:lnTo>
                  <a:pt x="3273756" y="0"/>
                </a:lnTo>
                <a:lnTo>
                  <a:pt x="3273756" y="2189324"/>
                </a:lnTo>
                <a:lnTo>
                  <a:pt x="0" y="2189324"/>
                </a:lnTo>
                <a:lnTo>
                  <a:pt x="0" y="0"/>
                </a:lnTo>
                <a:close/>
              </a:path>
            </a:pathLst>
          </a:custGeom>
          <a:blipFill>
            <a:blip r:embed="rId14">
              <a:alphaModFix amt="6000"/>
              <a:extLst>
                <a:ext uri="{96DAC541-7B7A-43D3-8B79-37D633B846F1}">
                  <asvg:svgBlip xmlns:asvg="http://schemas.microsoft.com/office/drawing/2016/SVG/main" r:embed="rId15"/>
                </a:ext>
              </a:extLst>
            </a:blip>
            <a:stretch>
              <a:fillRect l="0" t="0" r="0" b="0"/>
            </a:stretch>
          </a:blipFill>
        </p:spPr>
      </p:sp>
      <p:sp>
        <p:nvSpPr>
          <p:cNvPr name="Freeform 12" id="12"/>
          <p:cNvSpPr/>
          <p:nvPr/>
        </p:nvSpPr>
        <p:spPr>
          <a:xfrm flipH="false" flipV="false" rot="0">
            <a:off x="13844894" y="7383331"/>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6000"/>
            </a:blip>
            <a:stretch>
              <a:fillRect l="0" t="0" r="0" b="0"/>
            </a:stretch>
          </a:blipFill>
        </p:spPr>
      </p:sp>
      <p:sp>
        <p:nvSpPr>
          <p:cNvPr name="Freeform 13" id="13"/>
          <p:cNvSpPr/>
          <p:nvPr/>
        </p:nvSpPr>
        <p:spPr>
          <a:xfrm flipH="false" flipV="false" rot="0">
            <a:off x="472958" y="6318181"/>
            <a:ext cx="3363190" cy="1193932"/>
          </a:xfrm>
          <a:custGeom>
            <a:avLst/>
            <a:gdLst/>
            <a:ahLst/>
            <a:cxnLst/>
            <a:rect r="r" b="b" t="t" l="l"/>
            <a:pathLst>
              <a:path h="1193932" w="3363190">
                <a:moveTo>
                  <a:pt x="0" y="0"/>
                </a:moveTo>
                <a:lnTo>
                  <a:pt x="3363189" y="0"/>
                </a:lnTo>
                <a:lnTo>
                  <a:pt x="3363189" y="1193933"/>
                </a:lnTo>
                <a:lnTo>
                  <a:pt x="0" y="1193933"/>
                </a:lnTo>
                <a:lnTo>
                  <a:pt x="0" y="0"/>
                </a:lnTo>
                <a:close/>
              </a:path>
            </a:pathLst>
          </a:custGeom>
          <a:blipFill>
            <a:blip r:embed="rId17">
              <a:alphaModFix amt="6000"/>
              <a:extLst>
                <a:ext uri="{96DAC541-7B7A-43D3-8B79-37D633B846F1}">
                  <asvg:svgBlip xmlns:asvg="http://schemas.microsoft.com/office/drawing/2016/SVG/main" r:embed="rId18"/>
                </a:ext>
              </a:extLst>
            </a:blip>
            <a:stretch>
              <a:fillRect l="0" t="0" r="0" b="0"/>
            </a:stretch>
          </a:blipFill>
        </p:spPr>
      </p:sp>
      <p:sp>
        <p:nvSpPr>
          <p:cNvPr name="Freeform 14" id="14"/>
          <p:cNvSpPr/>
          <p:nvPr/>
        </p:nvSpPr>
        <p:spPr>
          <a:xfrm flipH="false" flipV="false" rot="0">
            <a:off x="16401569" y="6663764"/>
            <a:ext cx="1612207" cy="1814017"/>
          </a:xfrm>
          <a:custGeom>
            <a:avLst/>
            <a:gdLst/>
            <a:ahLst/>
            <a:cxnLst/>
            <a:rect r="r" b="b" t="t" l="l"/>
            <a:pathLst>
              <a:path h="1814017" w="1612207">
                <a:moveTo>
                  <a:pt x="0" y="0"/>
                </a:moveTo>
                <a:lnTo>
                  <a:pt x="1612208" y="0"/>
                </a:lnTo>
                <a:lnTo>
                  <a:pt x="1612208" y="1814017"/>
                </a:lnTo>
                <a:lnTo>
                  <a:pt x="0" y="1814017"/>
                </a:lnTo>
                <a:lnTo>
                  <a:pt x="0" y="0"/>
                </a:lnTo>
                <a:close/>
              </a:path>
            </a:pathLst>
          </a:custGeom>
          <a:blipFill>
            <a:blip r:embed="rId19">
              <a:alphaModFix amt="6000"/>
              <a:extLst>
                <a:ext uri="{96DAC541-7B7A-43D3-8B79-37D633B846F1}">
                  <asvg:svgBlip xmlns:asvg="http://schemas.microsoft.com/office/drawing/2016/SVG/main" r:embed="rId20"/>
                </a:ext>
              </a:extLst>
            </a:blip>
            <a:stretch>
              <a:fillRect l="0" t="0" r="0" b="0"/>
            </a:stretch>
          </a:blipFill>
        </p:spPr>
      </p:sp>
      <p:sp>
        <p:nvSpPr>
          <p:cNvPr name="Freeform 15" id="15"/>
          <p:cNvSpPr/>
          <p:nvPr/>
        </p:nvSpPr>
        <p:spPr>
          <a:xfrm flipH="false" flipV="false" rot="0">
            <a:off x="5372873" y="8221101"/>
            <a:ext cx="1758264" cy="1494525"/>
          </a:xfrm>
          <a:custGeom>
            <a:avLst/>
            <a:gdLst/>
            <a:ahLst/>
            <a:cxnLst/>
            <a:rect r="r" b="b" t="t" l="l"/>
            <a:pathLst>
              <a:path h="1494525" w="1758264">
                <a:moveTo>
                  <a:pt x="0" y="0"/>
                </a:moveTo>
                <a:lnTo>
                  <a:pt x="1758265" y="0"/>
                </a:lnTo>
                <a:lnTo>
                  <a:pt x="1758265" y="1494524"/>
                </a:lnTo>
                <a:lnTo>
                  <a:pt x="0" y="1494524"/>
                </a:lnTo>
                <a:lnTo>
                  <a:pt x="0" y="0"/>
                </a:lnTo>
                <a:close/>
              </a:path>
            </a:pathLst>
          </a:custGeom>
          <a:blipFill>
            <a:blip r:embed="rId21">
              <a:alphaModFix amt="6000"/>
              <a:extLst>
                <a:ext uri="{96DAC541-7B7A-43D3-8B79-37D633B846F1}">
                  <asvg:svgBlip xmlns:asvg="http://schemas.microsoft.com/office/drawing/2016/SVG/main" r:embed="rId22"/>
                </a:ext>
              </a:extLst>
            </a:blip>
            <a:stretch>
              <a:fillRect l="0" t="0" r="0" b="0"/>
            </a:stretch>
          </a:blipFill>
        </p:spPr>
      </p:sp>
      <p:sp>
        <p:nvSpPr>
          <p:cNvPr name="Freeform 16" id="16"/>
          <p:cNvSpPr/>
          <p:nvPr/>
        </p:nvSpPr>
        <p:spPr>
          <a:xfrm flipH="false" flipV="false" rot="0">
            <a:off x="10886569" y="5602940"/>
            <a:ext cx="2086911" cy="2305979"/>
          </a:xfrm>
          <a:custGeom>
            <a:avLst/>
            <a:gdLst/>
            <a:ahLst/>
            <a:cxnLst/>
            <a:rect r="r" b="b" t="t" l="l"/>
            <a:pathLst>
              <a:path h="2305979" w="2086911">
                <a:moveTo>
                  <a:pt x="0" y="0"/>
                </a:moveTo>
                <a:lnTo>
                  <a:pt x="2086911" y="0"/>
                </a:lnTo>
                <a:lnTo>
                  <a:pt x="2086911" y="2305979"/>
                </a:lnTo>
                <a:lnTo>
                  <a:pt x="0" y="2305979"/>
                </a:lnTo>
                <a:lnTo>
                  <a:pt x="0" y="0"/>
                </a:lnTo>
                <a:close/>
              </a:path>
            </a:pathLst>
          </a:custGeom>
          <a:blipFill>
            <a:blip r:embed="rId23">
              <a:alphaModFix amt="6000"/>
              <a:extLst>
                <a:ext uri="{96DAC541-7B7A-43D3-8B79-37D633B846F1}">
                  <asvg:svgBlip xmlns:asvg="http://schemas.microsoft.com/office/drawing/2016/SVG/main" r:embed="rId24"/>
                </a:ext>
              </a:extLst>
            </a:blip>
            <a:stretch>
              <a:fillRect l="0" t="0" r="0" b="0"/>
            </a:stretch>
          </a:blipFill>
        </p:spPr>
      </p:sp>
      <p:sp>
        <p:nvSpPr>
          <p:cNvPr name="Freeform 17" id="17"/>
          <p:cNvSpPr/>
          <p:nvPr/>
        </p:nvSpPr>
        <p:spPr>
          <a:xfrm flipH="false" flipV="false" rot="0">
            <a:off x="8892306" y="8221101"/>
            <a:ext cx="4211370" cy="1900381"/>
          </a:xfrm>
          <a:custGeom>
            <a:avLst/>
            <a:gdLst/>
            <a:ahLst/>
            <a:cxnLst/>
            <a:rect r="r" b="b" t="t" l="l"/>
            <a:pathLst>
              <a:path h="1900381" w="4211370">
                <a:moveTo>
                  <a:pt x="0" y="0"/>
                </a:moveTo>
                <a:lnTo>
                  <a:pt x="4211370" y="0"/>
                </a:lnTo>
                <a:lnTo>
                  <a:pt x="4211370" y="1900380"/>
                </a:lnTo>
                <a:lnTo>
                  <a:pt x="0" y="1900380"/>
                </a:lnTo>
                <a:lnTo>
                  <a:pt x="0" y="0"/>
                </a:lnTo>
                <a:close/>
              </a:path>
            </a:pathLst>
          </a:custGeom>
          <a:blipFill>
            <a:blip r:embed="rId25">
              <a:alphaModFix amt="6000"/>
              <a:extLst>
                <a:ext uri="{96DAC541-7B7A-43D3-8B79-37D633B846F1}">
                  <asvg:svgBlip xmlns:asvg="http://schemas.microsoft.com/office/drawing/2016/SVG/main" r:embed="rId26"/>
                </a:ext>
              </a:extLst>
            </a:blip>
            <a:stretch>
              <a:fillRect l="0" t="0" r="0" b="0"/>
            </a:stretch>
          </a:blipFill>
        </p:spPr>
      </p:sp>
      <p:sp>
        <p:nvSpPr>
          <p:cNvPr name="Freeform 18" id="18"/>
          <p:cNvSpPr/>
          <p:nvPr/>
        </p:nvSpPr>
        <p:spPr>
          <a:xfrm flipH="false" flipV="false" rot="0">
            <a:off x="1952533" y="7908919"/>
            <a:ext cx="1995875" cy="1995875"/>
          </a:xfrm>
          <a:custGeom>
            <a:avLst/>
            <a:gdLst/>
            <a:ahLst/>
            <a:cxnLst/>
            <a:rect r="r" b="b" t="t" l="l"/>
            <a:pathLst>
              <a:path h="1995875" w="1995875">
                <a:moveTo>
                  <a:pt x="0" y="0"/>
                </a:moveTo>
                <a:lnTo>
                  <a:pt x="1995875" y="0"/>
                </a:lnTo>
                <a:lnTo>
                  <a:pt x="1995875" y="1995875"/>
                </a:lnTo>
                <a:lnTo>
                  <a:pt x="0" y="1995875"/>
                </a:lnTo>
                <a:lnTo>
                  <a:pt x="0" y="0"/>
                </a:lnTo>
                <a:close/>
              </a:path>
            </a:pathLst>
          </a:custGeom>
          <a:blipFill>
            <a:blip r:embed="rId27">
              <a:alphaModFix amt="6000"/>
              <a:extLst>
                <a:ext uri="{96DAC541-7B7A-43D3-8B79-37D633B846F1}">
                  <asvg:svgBlip xmlns:asvg="http://schemas.microsoft.com/office/drawing/2016/SVG/main" r:embed="rId28"/>
                </a:ext>
              </a:extLst>
            </a:blip>
            <a:stretch>
              <a:fillRect l="0" t="0" r="0" b="0"/>
            </a:stretch>
          </a:blipFill>
        </p:spPr>
      </p:sp>
      <p:sp>
        <p:nvSpPr>
          <p:cNvPr name="TextBox 19" id="19"/>
          <p:cNvSpPr txBox="true"/>
          <p:nvPr/>
        </p:nvSpPr>
        <p:spPr>
          <a:xfrm rot="0">
            <a:off x="2565971" y="83698"/>
            <a:ext cx="13009113" cy="1102937"/>
          </a:xfrm>
          <a:prstGeom prst="rect">
            <a:avLst/>
          </a:prstGeom>
        </p:spPr>
        <p:txBody>
          <a:bodyPr anchor="t" rtlCol="false" tIns="0" lIns="0" bIns="0" rIns="0">
            <a:spAutoFit/>
          </a:bodyPr>
          <a:lstStyle/>
          <a:p>
            <a:pPr algn="ctr">
              <a:lnSpc>
                <a:spcPts val="7758"/>
              </a:lnSpc>
              <a:spcBef>
                <a:spcPct val="0"/>
              </a:spcBef>
            </a:pPr>
            <a:r>
              <a:rPr lang="en-US" b="true" sz="5542">
                <a:solidFill>
                  <a:srgbClr val="000000"/>
                </a:solidFill>
                <a:latin typeface="Cooper Hewitt Bold"/>
                <a:ea typeface="Cooper Hewitt Bold"/>
                <a:cs typeface="Cooper Hewitt Bold"/>
                <a:sym typeface="Cooper Hewitt Bold"/>
              </a:rPr>
              <a:t>CLOSING SPEAKER</a:t>
            </a:r>
          </a:p>
        </p:txBody>
      </p:sp>
      <p:sp>
        <p:nvSpPr>
          <p:cNvPr name="TextBox 20" id="20"/>
          <p:cNvSpPr txBox="true"/>
          <p:nvPr/>
        </p:nvSpPr>
        <p:spPr>
          <a:xfrm rot="0">
            <a:off x="279139" y="1799012"/>
            <a:ext cx="17582776" cy="1890668"/>
          </a:xfrm>
          <a:prstGeom prst="rect">
            <a:avLst/>
          </a:prstGeom>
        </p:spPr>
        <p:txBody>
          <a:bodyPr anchor="t" rtlCol="false" tIns="0" lIns="0" bIns="0" rIns="0">
            <a:spAutoFit/>
          </a:bodyPr>
          <a:lstStyle/>
          <a:p>
            <a:pPr algn="ctr">
              <a:lnSpc>
                <a:spcPts val="7614"/>
              </a:lnSpc>
            </a:pPr>
            <a:r>
              <a:rPr lang="en-US" sz="5439">
                <a:solidFill>
                  <a:srgbClr val="000000"/>
                </a:solidFill>
                <a:latin typeface="Canva Sans"/>
                <a:ea typeface="Canva Sans"/>
                <a:cs typeface="Canva Sans"/>
                <a:sym typeface="Canva Sans"/>
              </a:rPr>
              <a:t>3:45pm</a:t>
            </a:r>
            <a:r>
              <a:rPr lang="en-US" sz="5439" b="true">
                <a:solidFill>
                  <a:srgbClr val="000000"/>
                </a:solidFill>
                <a:latin typeface="Canva Sans Bold"/>
                <a:ea typeface="Canva Sans Bold"/>
                <a:cs typeface="Canva Sans Bold"/>
                <a:sym typeface="Canva Sans Bold"/>
              </a:rPr>
              <a:t> - </a:t>
            </a:r>
            <a:r>
              <a:rPr lang="en-US" sz="5439">
                <a:solidFill>
                  <a:srgbClr val="000000"/>
                </a:solidFill>
                <a:latin typeface="Canva Sans"/>
                <a:ea typeface="Canva Sans"/>
                <a:cs typeface="Canva Sans"/>
                <a:sym typeface="Canva Sans"/>
              </a:rPr>
              <a:t>Madison Ball Room:  </a:t>
            </a:r>
          </a:p>
          <a:p>
            <a:pPr algn="ctr">
              <a:lnSpc>
                <a:spcPts val="7614"/>
              </a:lnSpc>
              <a:spcBef>
                <a:spcPct val="0"/>
              </a:spcBef>
            </a:pPr>
            <a:r>
              <a:rPr lang="en-US" b="true" sz="5439">
                <a:solidFill>
                  <a:srgbClr val="215EF8"/>
                </a:solidFill>
                <a:latin typeface="Canva Sans Bold"/>
                <a:ea typeface="Canva Sans Bold"/>
                <a:cs typeface="Canva Sans Bold"/>
                <a:sym typeface="Canva Sans Bold"/>
              </a:rPr>
              <a:t>Dean Drake, </a:t>
            </a:r>
            <a:r>
              <a:rPr lang="en-US" sz="5439">
                <a:solidFill>
                  <a:srgbClr val="215EF8"/>
                </a:solidFill>
                <a:latin typeface="Canva Sans"/>
                <a:ea typeface="Canva Sans"/>
                <a:cs typeface="Canva Sans"/>
                <a:sym typeface="Canva Sans"/>
              </a:rPr>
              <a:t>President of DeFour Group</a:t>
            </a:r>
          </a:p>
        </p:txBody>
      </p:sp>
      <p:sp>
        <p:nvSpPr>
          <p:cNvPr name="TextBox 21" id="21"/>
          <p:cNvSpPr txBox="true"/>
          <p:nvPr/>
        </p:nvSpPr>
        <p:spPr>
          <a:xfrm rot="0">
            <a:off x="265472" y="3806701"/>
            <a:ext cx="17861916" cy="6159742"/>
          </a:xfrm>
          <a:prstGeom prst="rect">
            <a:avLst/>
          </a:prstGeom>
        </p:spPr>
        <p:txBody>
          <a:bodyPr anchor="t" rtlCol="false" tIns="0" lIns="0" bIns="0" rIns="0">
            <a:spAutoFit/>
          </a:bodyPr>
          <a:lstStyle/>
          <a:p>
            <a:pPr algn="l">
              <a:lnSpc>
                <a:spcPts val="4886"/>
              </a:lnSpc>
              <a:spcBef>
                <a:spcPct val="0"/>
              </a:spcBef>
            </a:pPr>
            <a:r>
              <a:rPr lang="en-US" sz="3490">
                <a:solidFill>
                  <a:srgbClr val="000000"/>
                </a:solidFill>
                <a:latin typeface="Canva Sans"/>
                <a:ea typeface="Canva Sans"/>
                <a:cs typeface="Canva Sans"/>
                <a:sym typeface="Canva Sans"/>
              </a:rPr>
              <a:t>Retired from General Motors after 34 years,</a:t>
            </a:r>
            <a:r>
              <a:rPr lang="en-US" sz="3490">
                <a:solidFill>
                  <a:srgbClr val="000000"/>
                </a:solidFill>
                <a:latin typeface="Canva Sans"/>
                <a:ea typeface="Canva Sans"/>
                <a:cs typeface="Canva Sans"/>
                <a:sym typeface="Canva Sans"/>
              </a:rPr>
              <a:t> </a:t>
            </a:r>
            <a:r>
              <a:rPr lang="en-US" sz="3490">
                <a:solidFill>
                  <a:srgbClr val="000000"/>
                </a:solidFill>
                <a:latin typeface="Canva Sans"/>
                <a:ea typeface="Canva Sans"/>
                <a:cs typeface="Canva Sans"/>
                <a:sym typeface="Canva Sans"/>
              </a:rPr>
              <a:t>where he init</a:t>
            </a:r>
            <a:r>
              <a:rPr lang="en-US" sz="3490">
                <a:solidFill>
                  <a:srgbClr val="000000"/>
                </a:solidFill>
                <a:latin typeface="Canva Sans"/>
                <a:ea typeface="Canva Sans"/>
                <a:cs typeface="Canva Sans"/>
                <a:sym typeface="Canva Sans"/>
              </a:rPr>
              <a:t>i</a:t>
            </a:r>
            <a:r>
              <a:rPr lang="en-US" sz="3490">
                <a:solidFill>
                  <a:srgbClr val="000000"/>
                </a:solidFill>
                <a:latin typeface="Canva Sans"/>
                <a:ea typeface="Canva Sans"/>
                <a:cs typeface="Canva Sans"/>
                <a:sym typeface="Canva Sans"/>
              </a:rPr>
              <a:t>ate</a:t>
            </a:r>
            <a:r>
              <a:rPr lang="en-US" sz="3490">
                <a:solidFill>
                  <a:srgbClr val="000000"/>
                </a:solidFill>
                <a:latin typeface="Canva Sans"/>
                <a:ea typeface="Canva Sans"/>
                <a:cs typeface="Canva Sans"/>
                <a:sym typeface="Canva Sans"/>
              </a:rPr>
              <a:t>d</a:t>
            </a:r>
            <a:r>
              <a:rPr lang="en-US" sz="3490">
                <a:solidFill>
                  <a:srgbClr val="000000"/>
                </a:solidFill>
                <a:latin typeface="Canva Sans"/>
                <a:ea typeface="Canva Sans"/>
                <a:cs typeface="Canva Sans"/>
                <a:sym typeface="Canva Sans"/>
              </a:rPr>
              <a:t> GM’s first formal environmental policy dialogue and the Conference on Global Warming. Developed the guidelines for the famous “</a:t>
            </a:r>
            <a:r>
              <a:rPr lang="en-US" sz="3490" i="true">
                <a:solidFill>
                  <a:srgbClr val="000000"/>
                </a:solidFill>
                <a:latin typeface="Canva Sans Italics"/>
                <a:ea typeface="Canva Sans Italics"/>
                <a:cs typeface="Canva Sans Italics"/>
                <a:sym typeface="Canva Sans Italics"/>
              </a:rPr>
              <a:t>cash for clunkers</a:t>
            </a:r>
            <a:r>
              <a:rPr lang="en-US" sz="3490">
                <a:solidFill>
                  <a:srgbClr val="000000"/>
                </a:solidFill>
                <a:latin typeface="Canva Sans"/>
                <a:ea typeface="Canva Sans"/>
                <a:cs typeface="Canva Sans"/>
                <a:sym typeface="Canva Sans"/>
              </a:rPr>
              <a:t>” program &amp; </a:t>
            </a:r>
            <a:r>
              <a:rPr lang="en-US" sz="3490" i="true">
                <a:solidFill>
                  <a:srgbClr val="000000"/>
                </a:solidFill>
                <a:latin typeface="Canva Sans Italics"/>
                <a:ea typeface="Canva Sans Italics"/>
                <a:cs typeface="Canva Sans Italics"/>
                <a:sym typeface="Canva Sans Italics"/>
              </a:rPr>
              <a:t>co-invented the Virtual Emissions Sensor</a:t>
            </a:r>
            <a:r>
              <a:rPr lang="en-US" sz="3490">
                <a:solidFill>
                  <a:srgbClr val="000000"/>
                </a:solidFill>
                <a:latin typeface="Canva Sans"/>
                <a:ea typeface="Canva Sans"/>
                <a:cs typeface="Canva Sans"/>
                <a:sym typeface="Canva Sans"/>
              </a:rPr>
              <a:t>. Overseeing the development of three generations of vehicles, including GM’s EV-1. Dean will discuss the automotive industry’s conversion to a new generation of vehicles. Driven by environmental concerns, technological advancements, consumer preferences, and shifting economics, this marks only the second time in a century that the industry has completely overhauled how vehicles are designed, built, and powered. Nearly ½ trillion dollars has been spent, what else will this transition require to complete?</a:t>
            </a:r>
          </a:p>
        </p:txBody>
      </p:sp>
      <p:sp>
        <p:nvSpPr>
          <p:cNvPr name="TextBox 22" id="22"/>
          <p:cNvSpPr txBox="true"/>
          <p:nvPr/>
        </p:nvSpPr>
        <p:spPr>
          <a:xfrm rot="0">
            <a:off x="279139" y="1036503"/>
            <a:ext cx="17582776" cy="645432"/>
          </a:xfrm>
          <a:prstGeom prst="rect">
            <a:avLst/>
          </a:prstGeom>
        </p:spPr>
        <p:txBody>
          <a:bodyPr anchor="t" rtlCol="false" tIns="0" lIns="0" bIns="0" rIns="0">
            <a:spAutoFit/>
          </a:bodyPr>
          <a:lstStyle/>
          <a:p>
            <a:pPr algn="ctr">
              <a:lnSpc>
                <a:spcPts val="5375"/>
              </a:lnSpc>
              <a:spcBef>
                <a:spcPct val="0"/>
              </a:spcBef>
            </a:pPr>
            <a:r>
              <a:rPr lang="en-US" sz="3839">
                <a:solidFill>
                  <a:srgbClr val="000000"/>
                </a:solidFill>
                <a:latin typeface="Canva Sans"/>
                <a:ea typeface="Canva Sans"/>
                <a:cs typeface="Canva Sans"/>
                <a:sym typeface="Canva Sans"/>
              </a:rPr>
              <a:t>Open to the public</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6874319"/>
            <a:ext cx="18288000" cy="1032658"/>
            <a:chOff x="0" y="0"/>
            <a:chExt cx="4816593" cy="271976"/>
          </a:xfrm>
        </p:grpSpPr>
        <p:sp>
          <p:nvSpPr>
            <p:cNvPr name="Freeform 3" id="3"/>
            <p:cNvSpPr/>
            <p:nvPr/>
          </p:nvSpPr>
          <p:spPr>
            <a:xfrm flipH="false" flipV="false" rot="0">
              <a:off x="0" y="0"/>
              <a:ext cx="4816592" cy="271976"/>
            </a:xfrm>
            <a:custGeom>
              <a:avLst/>
              <a:gdLst/>
              <a:ahLst/>
              <a:cxnLst/>
              <a:rect r="r" b="b" t="t" l="l"/>
              <a:pathLst>
                <a:path h="271976" w="4816592">
                  <a:moveTo>
                    <a:pt x="0" y="0"/>
                  </a:moveTo>
                  <a:lnTo>
                    <a:pt x="4816592" y="0"/>
                  </a:lnTo>
                  <a:lnTo>
                    <a:pt x="4816592" y="271976"/>
                  </a:lnTo>
                  <a:lnTo>
                    <a:pt x="0" y="271976"/>
                  </a:lnTo>
                  <a:close/>
                </a:path>
              </a:pathLst>
            </a:custGeom>
            <a:solidFill>
              <a:srgbClr val="215EF8">
                <a:alpha val="85882"/>
              </a:srgbClr>
            </a:solidFill>
          </p:spPr>
        </p:sp>
        <p:sp>
          <p:nvSpPr>
            <p:cNvPr name="TextBox 4" id="4"/>
            <p:cNvSpPr txBox="true"/>
            <p:nvPr/>
          </p:nvSpPr>
          <p:spPr>
            <a:xfrm>
              <a:off x="0" y="-38100"/>
              <a:ext cx="4816593" cy="310076"/>
            </a:xfrm>
            <a:prstGeom prst="rect">
              <a:avLst/>
            </a:prstGeom>
          </p:spPr>
          <p:txBody>
            <a:bodyPr anchor="ctr" rtlCol="false" tIns="50800" lIns="50800" bIns="50800" rIns="50800"/>
            <a:lstStyle/>
            <a:p>
              <a:pPr algn="ctr">
                <a:lnSpc>
                  <a:spcPts val="2659"/>
                </a:lnSpc>
                <a:spcBef>
                  <a:spcPct val="0"/>
                </a:spcBef>
              </a:pPr>
            </a:p>
          </p:txBody>
        </p:sp>
      </p:grpSp>
      <p:grpSp>
        <p:nvGrpSpPr>
          <p:cNvPr name="Group 5" id="5"/>
          <p:cNvGrpSpPr/>
          <p:nvPr/>
        </p:nvGrpSpPr>
        <p:grpSpPr>
          <a:xfrm rot="0">
            <a:off x="0" y="997573"/>
            <a:ext cx="18288000" cy="5876746"/>
            <a:chOff x="0" y="0"/>
            <a:chExt cx="4816593" cy="1547785"/>
          </a:xfrm>
        </p:grpSpPr>
        <p:sp>
          <p:nvSpPr>
            <p:cNvPr name="Freeform 6" id="6"/>
            <p:cNvSpPr/>
            <p:nvPr/>
          </p:nvSpPr>
          <p:spPr>
            <a:xfrm flipH="false" flipV="false" rot="0">
              <a:off x="0" y="0"/>
              <a:ext cx="4816592" cy="1547785"/>
            </a:xfrm>
            <a:custGeom>
              <a:avLst/>
              <a:gdLst/>
              <a:ahLst/>
              <a:cxnLst/>
              <a:rect r="r" b="b" t="t" l="l"/>
              <a:pathLst>
                <a:path h="1547785" w="4816592">
                  <a:moveTo>
                    <a:pt x="0" y="0"/>
                  </a:moveTo>
                  <a:lnTo>
                    <a:pt x="4816592" y="0"/>
                  </a:lnTo>
                  <a:lnTo>
                    <a:pt x="4816592" y="1547785"/>
                  </a:lnTo>
                  <a:lnTo>
                    <a:pt x="0" y="1547785"/>
                  </a:lnTo>
                  <a:close/>
                </a:path>
              </a:pathLst>
            </a:custGeom>
            <a:solidFill>
              <a:srgbClr val="FFFFFF"/>
            </a:solidFill>
          </p:spPr>
        </p:sp>
        <p:sp>
          <p:nvSpPr>
            <p:cNvPr name="TextBox 7" id="7"/>
            <p:cNvSpPr txBox="true"/>
            <p:nvPr/>
          </p:nvSpPr>
          <p:spPr>
            <a:xfrm>
              <a:off x="0" y="-38100"/>
              <a:ext cx="4816593" cy="1585885"/>
            </a:xfrm>
            <a:prstGeom prst="rect">
              <a:avLst/>
            </a:prstGeom>
          </p:spPr>
          <p:txBody>
            <a:bodyPr anchor="ctr" rtlCol="false" tIns="50800" lIns="50800" bIns="50800" rIns="50800"/>
            <a:lstStyle/>
            <a:p>
              <a:pPr algn="ctr">
                <a:lnSpc>
                  <a:spcPts val="2659"/>
                </a:lnSpc>
              </a:pPr>
            </a:p>
          </p:txBody>
        </p:sp>
      </p:grpSp>
      <p:sp>
        <p:nvSpPr>
          <p:cNvPr name="TextBox 8" id="8"/>
          <p:cNvSpPr txBox="true"/>
          <p:nvPr/>
        </p:nvSpPr>
        <p:spPr>
          <a:xfrm rot="0">
            <a:off x="5713260" y="6702869"/>
            <a:ext cx="6220997" cy="1128212"/>
          </a:xfrm>
          <a:prstGeom prst="rect">
            <a:avLst/>
          </a:prstGeom>
        </p:spPr>
        <p:txBody>
          <a:bodyPr anchor="t" rtlCol="false" tIns="0" lIns="0" bIns="0" rIns="0">
            <a:spAutoFit/>
          </a:bodyPr>
          <a:lstStyle/>
          <a:p>
            <a:pPr algn="ctr">
              <a:lnSpc>
                <a:spcPts val="7938"/>
              </a:lnSpc>
              <a:spcBef>
                <a:spcPct val="0"/>
              </a:spcBef>
            </a:pPr>
            <a:r>
              <a:rPr lang="en-US" sz="5670">
                <a:solidFill>
                  <a:srgbClr val="FFFFFF"/>
                </a:solidFill>
                <a:latin typeface="Cooper Hewitt"/>
                <a:ea typeface="Cooper Hewitt"/>
                <a:cs typeface="Cooper Hewitt"/>
                <a:sym typeface="Cooper Hewitt"/>
              </a:rPr>
              <a:t>Vehicles brought by:</a:t>
            </a:r>
          </a:p>
        </p:txBody>
      </p:sp>
      <p:grpSp>
        <p:nvGrpSpPr>
          <p:cNvPr name="Group 9" id="9"/>
          <p:cNvGrpSpPr/>
          <p:nvPr/>
        </p:nvGrpSpPr>
        <p:grpSpPr>
          <a:xfrm rot="0">
            <a:off x="0" y="7906977"/>
            <a:ext cx="18288000" cy="6574700"/>
            <a:chOff x="0" y="0"/>
            <a:chExt cx="4816593" cy="1731608"/>
          </a:xfrm>
        </p:grpSpPr>
        <p:sp>
          <p:nvSpPr>
            <p:cNvPr name="Freeform 10" id="10"/>
            <p:cNvSpPr/>
            <p:nvPr/>
          </p:nvSpPr>
          <p:spPr>
            <a:xfrm flipH="false" flipV="false" rot="0">
              <a:off x="0" y="0"/>
              <a:ext cx="4816592" cy="1731608"/>
            </a:xfrm>
            <a:custGeom>
              <a:avLst/>
              <a:gdLst/>
              <a:ahLst/>
              <a:cxnLst/>
              <a:rect r="r" b="b" t="t" l="l"/>
              <a:pathLst>
                <a:path h="1731608" w="4816592">
                  <a:moveTo>
                    <a:pt x="0" y="0"/>
                  </a:moveTo>
                  <a:lnTo>
                    <a:pt x="4816592" y="0"/>
                  </a:lnTo>
                  <a:lnTo>
                    <a:pt x="4816592" y="1731608"/>
                  </a:lnTo>
                  <a:lnTo>
                    <a:pt x="0" y="1731608"/>
                  </a:lnTo>
                  <a:close/>
                </a:path>
              </a:pathLst>
            </a:custGeom>
            <a:solidFill>
              <a:srgbClr val="FFFFFF"/>
            </a:solidFill>
          </p:spPr>
        </p:sp>
        <p:sp>
          <p:nvSpPr>
            <p:cNvPr name="TextBox 11" id="11"/>
            <p:cNvSpPr txBox="true"/>
            <p:nvPr/>
          </p:nvSpPr>
          <p:spPr>
            <a:xfrm>
              <a:off x="0" y="-19050"/>
              <a:ext cx="4816593" cy="1750658"/>
            </a:xfrm>
            <a:prstGeom prst="rect">
              <a:avLst/>
            </a:prstGeom>
          </p:spPr>
          <p:txBody>
            <a:bodyPr anchor="ctr" rtlCol="false" tIns="50800" lIns="50800" bIns="50800" rIns="50800"/>
            <a:lstStyle/>
            <a:p>
              <a:pPr algn="ctr">
                <a:lnSpc>
                  <a:spcPts val="1680"/>
                </a:lnSpc>
              </a:pPr>
            </a:p>
          </p:txBody>
        </p:sp>
      </p:grpSp>
      <p:sp>
        <p:nvSpPr>
          <p:cNvPr name="Freeform 12" id="12"/>
          <p:cNvSpPr/>
          <p:nvPr/>
        </p:nvSpPr>
        <p:spPr>
          <a:xfrm flipH="false" flipV="false" rot="0">
            <a:off x="6896810" y="2604228"/>
            <a:ext cx="3273991" cy="2663436"/>
          </a:xfrm>
          <a:custGeom>
            <a:avLst/>
            <a:gdLst/>
            <a:ahLst/>
            <a:cxnLst/>
            <a:rect r="r" b="b" t="t" l="l"/>
            <a:pathLst>
              <a:path h="2663436" w="3273991">
                <a:moveTo>
                  <a:pt x="0" y="0"/>
                </a:moveTo>
                <a:lnTo>
                  <a:pt x="3273992" y="0"/>
                </a:lnTo>
                <a:lnTo>
                  <a:pt x="3273992" y="2663436"/>
                </a:lnTo>
                <a:lnTo>
                  <a:pt x="0" y="2663436"/>
                </a:lnTo>
                <a:lnTo>
                  <a:pt x="0" y="0"/>
                </a:lnTo>
                <a:close/>
              </a:path>
            </a:pathLst>
          </a:custGeom>
          <a:blipFill>
            <a:blip r:embed="rId2"/>
            <a:stretch>
              <a:fillRect l="0" t="0" r="0" b="0"/>
            </a:stretch>
          </a:blipFill>
        </p:spPr>
      </p:sp>
      <p:sp>
        <p:nvSpPr>
          <p:cNvPr name="TextBox 13" id="13"/>
          <p:cNvSpPr txBox="true"/>
          <p:nvPr/>
        </p:nvSpPr>
        <p:spPr>
          <a:xfrm rot="0">
            <a:off x="5259656" y="-175715"/>
            <a:ext cx="7768689" cy="1144714"/>
          </a:xfrm>
          <a:prstGeom prst="rect">
            <a:avLst/>
          </a:prstGeom>
        </p:spPr>
        <p:txBody>
          <a:bodyPr anchor="t" rtlCol="false" tIns="0" lIns="0" bIns="0" rIns="0">
            <a:spAutoFit/>
          </a:bodyPr>
          <a:lstStyle/>
          <a:p>
            <a:pPr algn="ctr">
              <a:lnSpc>
                <a:spcPts val="8002"/>
              </a:lnSpc>
              <a:spcBef>
                <a:spcPct val="0"/>
              </a:spcBef>
            </a:pPr>
            <a:r>
              <a:rPr lang="en-US" sz="5716">
                <a:solidFill>
                  <a:srgbClr val="FFFFFF"/>
                </a:solidFill>
                <a:latin typeface="Cooper Hewitt"/>
                <a:ea typeface="Cooper Hewitt"/>
                <a:cs typeface="Cooper Hewitt"/>
                <a:sym typeface="Cooper Hewitt"/>
              </a:rPr>
              <a:t>Check out our Exhibitors:</a:t>
            </a:r>
          </a:p>
        </p:txBody>
      </p:sp>
      <p:sp>
        <p:nvSpPr>
          <p:cNvPr name="TextBox 14" id="14"/>
          <p:cNvSpPr txBox="true"/>
          <p:nvPr/>
        </p:nvSpPr>
        <p:spPr>
          <a:xfrm rot="0">
            <a:off x="0" y="981075"/>
            <a:ext cx="8296765" cy="5748684"/>
          </a:xfrm>
          <a:prstGeom prst="rect">
            <a:avLst/>
          </a:prstGeom>
        </p:spPr>
        <p:txBody>
          <a:bodyPr anchor="t" rtlCol="false" tIns="0" lIns="0" bIns="0" rIns="0">
            <a:spAutoFit/>
          </a:bodyPr>
          <a:lstStyle/>
          <a:p>
            <a:pPr algn="ctr">
              <a:lnSpc>
                <a:spcPts val="3851"/>
              </a:lnSpc>
              <a:spcBef>
                <a:spcPct val="0"/>
              </a:spcBef>
            </a:pPr>
            <a:r>
              <a:rPr lang="en-US" sz="2751">
                <a:solidFill>
                  <a:srgbClr val="000000"/>
                </a:solidFill>
                <a:latin typeface="Canva Sans"/>
                <a:ea typeface="Canva Sans"/>
                <a:cs typeface="Canva Sans"/>
                <a:sym typeface="Canva Sans"/>
              </a:rPr>
              <a:t>A-1 Alternative Fuel Systems</a:t>
            </a:r>
          </a:p>
          <a:p>
            <a:pPr algn="ctr">
              <a:lnSpc>
                <a:spcPts val="3851"/>
              </a:lnSpc>
              <a:spcBef>
                <a:spcPct val="0"/>
              </a:spcBef>
            </a:pPr>
            <a:r>
              <a:rPr lang="en-US" sz="2751">
                <a:solidFill>
                  <a:srgbClr val="000000"/>
                </a:solidFill>
                <a:latin typeface="Canva Sans"/>
                <a:ea typeface="Canva Sans"/>
                <a:cs typeface="Canva Sans"/>
                <a:sym typeface="Canva Sans"/>
              </a:rPr>
              <a:t> Altec</a:t>
            </a:r>
          </a:p>
          <a:p>
            <a:pPr algn="ctr">
              <a:lnSpc>
                <a:spcPts val="3851"/>
              </a:lnSpc>
              <a:spcBef>
                <a:spcPct val="0"/>
              </a:spcBef>
            </a:pPr>
            <a:r>
              <a:rPr lang="en-US" sz="2751">
                <a:solidFill>
                  <a:srgbClr val="000000"/>
                </a:solidFill>
                <a:latin typeface="Canva Sans"/>
                <a:ea typeface="Canva Sans"/>
                <a:cs typeface="Canva Sans"/>
                <a:sym typeface="Canva Sans"/>
              </a:rPr>
              <a:t> ANGI Energy Systems</a:t>
            </a:r>
          </a:p>
          <a:p>
            <a:pPr algn="ctr">
              <a:lnSpc>
                <a:spcPts val="3851"/>
              </a:lnSpc>
              <a:spcBef>
                <a:spcPct val="0"/>
              </a:spcBef>
            </a:pPr>
            <a:r>
              <a:rPr lang="en-US" sz="2751">
                <a:solidFill>
                  <a:srgbClr val="000000"/>
                </a:solidFill>
                <a:latin typeface="Canva Sans"/>
                <a:ea typeface="Canva Sans"/>
                <a:cs typeface="Canva Sans"/>
                <a:sym typeface="Canva Sans"/>
              </a:rPr>
              <a:t> Blink Charging</a:t>
            </a:r>
          </a:p>
          <a:p>
            <a:pPr algn="ctr">
              <a:lnSpc>
                <a:spcPts val="3851"/>
              </a:lnSpc>
              <a:spcBef>
                <a:spcPct val="0"/>
              </a:spcBef>
            </a:pPr>
            <a:r>
              <a:rPr lang="en-US" sz="2751">
                <a:solidFill>
                  <a:srgbClr val="000000"/>
                </a:solidFill>
                <a:latin typeface="Canva Sans"/>
                <a:ea typeface="Canva Sans"/>
                <a:cs typeface="Canva Sans"/>
                <a:sym typeface="Canva Sans"/>
              </a:rPr>
              <a:t> Blue Horizon Energy</a:t>
            </a:r>
          </a:p>
          <a:p>
            <a:pPr algn="ctr">
              <a:lnSpc>
                <a:spcPts val="3851"/>
              </a:lnSpc>
              <a:spcBef>
                <a:spcPct val="0"/>
              </a:spcBef>
            </a:pPr>
            <a:r>
              <a:rPr lang="en-US" sz="2751">
                <a:solidFill>
                  <a:srgbClr val="000000"/>
                </a:solidFill>
                <a:latin typeface="Canva Sans"/>
                <a:ea typeface="Canva Sans"/>
                <a:cs typeface="Canva Sans"/>
                <a:sym typeface="Canva Sans"/>
              </a:rPr>
              <a:t> City of Madison</a:t>
            </a:r>
          </a:p>
          <a:p>
            <a:pPr algn="ctr">
              <a:lnSpc>
                <a:spcPts val="3851"/>
              </a:lnSpc>
              <a:spcBef>
                <a:spcPct val="0"/>
              </a:spcBef>
            </a:pPr>
            <a:r>
              <a:rPr lang="en-US" sz="2751">
                <a:solidFill>
                  <a:srgbClr val="000000"/>
                </a:solidFill>
                <a:latin typeface="Canva Sans"/>
                <a:ea typeface="Canva Sans"/>
                <a:cs typeface="Canva Sans"/>
                <a:sym typeface="Canva Sans"/>
              </a:rPr>
              <a:t> CMD</a:t>
            </a:r>
          </a:p>
          <a:p>
            <a:pPr algn="ctr">
              <a:lnSpc>
                <a:spcPts val="3851"/>
              </a:lnSpc>
              <a:spcBef>
                <a:spcPct val="0"/>
              </a:spcBef>
            </a:pPr>
            <a:r>
              <a:rPr lang="en-US" sz="2751">
                <a:solidFill>
                  <a:srgbClr val="000000"/>
                </a:solidFill>
                <a:latin typeface="Canva Sans"/>
                <a:ea typeface="Canva Sans"/>
                <a:cs typeface="Canva Sans"/>
                <a:sym typeface="Canva Sans"/>
              </a:rPr>
              <a:t> Cummins</a:t>
            </a:r>
          </a:p>
          <a:p>
            <a:pPr algn="ctr">
              <a:lnSpc>
                <a:spcPts val="3851"/>
              </a:lnSpc>
              <a:spcBef>
                <a:spcPct val="0"/>
              </a:spcBef>
            </a:pPr>
            <a:r>
              <a:rPr lang="en-US" sz="2751">
                <a:solidFill>
                  <a:srgbClr val="000000"/>
                </a:solidFill>
                <a:latin typeface="Canva Sans"/>
                <a:ea typeface="Canva Sans"/>
                <a:cs typeface="Canva Sans"/>
                <a:sym typeface="Canva Sans"/>
              </a:rPr>
              <a:t> Dane County</a:t>
            </a:r>
          </a:p>
          <a:p>
            <a:pPr algn="ctr">
              <a:lnSpc>
                <a:spcPts val="3851"/>
              </a:lnSpc>
              <a:spcBef>
                <a:spcPct val="0"/>
              </a:spcBef>
            </a:pPr>
            <a:r>
              <a:rPr lang="en-US" sz="2751">
                <a:solidFill>
                  <a:srgbClr val="000000"/>
                </a:solidFill>
                <a:latin typeface="Canva Sans"/>
                <a:ea typeface="Canva Sans"/>
                <a:cs typeface="Canva Sans"/>
                <a:sym typeface="Canva Sans"/>
              </a:rPr>
              <a:t> Fleet Cycles</a:t>
            </a:r>
          </a:p>
          <a:p>
            <a:pPr algn="ctr">
              <a:lnSpc>
                <a:spcPts val="3851"/>
              </a:lnSpc>
              <a:spcBef>
                <a:spcPct val="0"/>
              </a:spcBef>
            </a:pPr>
            <a:r>
              <a:rPr lang="en-US" sz="2751">
                <a:solidFill>
                  <a:srgbClr val="000000"/>
                </a:solidFill>
                <a:latin typeface="Canva Sans"/>
                <a:ea typeface="Canva Sans"/>
                <a:cs typeface="Canva Sans"/>
                <a:sym typeface="Canva Sans"/>
              </a:rPr>
              <a:t> GTG Solar</a:t>
            </a:r>
          </a:p>
          <a:p>
            <a:pPr algn="ctr">
              <a:lnSpc>
                <a:spcPts val="3851"/>
              </a:lnSpc>
              <a:spcBef>
                <a:spcPct val="0"/>
              </a:spcBef>
            </a:pPr>
            <a:r>
              <a:rPr lang="en-US" sz="2751">
                <a:solidFill>
                  <a:srgbClr val="000000"/>
                </a:solidFill>
                <a:latin typeface="Canva Sans"/>
                <a:ea typeface="Canva Sans"/>
                <a:cs typeface="Canva Sans"/>
                <a:sym typeface="Canva Sans"/>
              </a:rPr>
              <a:t> KwikTrip</a:t>
            </a:r>
          </a:p>
        </p:txBody>
      </p:sp>
      <p:sp>
        <p:nvSpPr>
          <p:cNvPr name="TextBox 15" id="15"/>
          <p:cNvSpPr txBox="true"/>
          <p:nvPr/>
        </p:nvSpPr>
        <p:spPr>
          <a:xfrm rot="0">
            <a:off x="9673697" y="1018549"/>
            <a:ext cx="8194503" cy="5783749"/>
          </a:xfrm>
          <a:prstGeom prst="rect">
            <a:avLst/>
          </a:prstGeom>
        </p:spPr>
        <p:txBody>
          <a:bodyPr anchor="t" rtlCol="false" tIns="0" lIns="0" bIns="0" rIns="0">
            <a:spAutoFit/>
          </a:bodyPr>
          <a:lstStyle/>
          <a:p>
            <a:pPr algn="ctr">
              <a:lnSpc>
                <a:spcPts val="3573"/>
              </a:lnSpc>
              <a:spcBef>
                <a:spcPct val="0"/>
              </a:spcBef>
            </a:pPr>
            <a:r>
              <a:rPr lang="en-US" sz="2552">
                <a:solidFill>
                  <a:srgbClr val="000000"/>
                </a:solidFill>
                <a:latin typeface="Canva Sans"/>
                <a:ea typeface="Canva Sans"/>
                <a:cs typeface="Canva Sans"/>
                <a:sym typeface="Canva Sans"/>
              </a:rPr>
              <a:t> Fleet Cycles</a:t>
            </a:r>
          </a:p>
          <a:p>
            <a:pPr algn="ctr">
              <a:lnSpc>
                <a:spcPts val="3573"/>
              </a:lnSpc>
              <a:spcBef>
                <a:spcPct val="0"/>
              </a:spcBef>
            </a:pPr>
            <a:r>
              <a:rPr lang="en-US" sz="2552">
                <a:solidFill>
                  <a:srgbClr val="000000"/>
                </a:solidFill>
                <a:latin typeface="Canva Sans"/>
                <a:ea typeface="Canva Sans"/>
                <a:cs typeface="Canva Sans"/>
                <a:sym typeface="Canva Sans"/>
              </a:rPr>
              <a:t> I-State Truck &amp; Odyne Energy</a:t>
            </a:r>
          </a:p>
          <a:p>
            <a:pPr algn="ctr">
              <a:lnSpc>
                <a:spcPts val="3573"/>
              </a:lnSpc>
              <a:spcBef>
                <a:spcPct val="0"/>
              </a:spcBef>
            </a:pPr>
            <a:r>
              <a:rPr lang="en-US" sz="2552">
                <a:solidFill>
                  <a:srgbClr val="000000"/>
                </a:solidFill>
                <a:latin typeface="Canva Sans"/>
                <a:ea typeface="Canva Sans"/>
                <a:cs typeface="Canva Sans"/>
                <a:sym typeface="Canva Sans"/>
              </a:rPr>
              <a:t> Lakeside International Trucks</a:t>
            </a:r>
          </a:p>
          <a:p>
            <a:pPr algn="ctr">
              <a:lnSpc>
                <a:spcPts val="3573"/>
              </a:lnSpc>
              <a:spcBef>
                <a:spcPct val="0"/>
              </a:spcBef>
            </a:pPr>
            <a:r>
              <a:rPr lang="en-US" sz="2552">
                <a:solidFill>
                  <a:srgbClr val="000000"/>
                </a:solidFill>
                <a:latin typeface="Canva Sans"/>
                <a:ea typeface="Canva Sans"/>
                <a:cs typeface="Canva Sans"/>
                <a:sym typeface="Canva Sans"/>
              </a:rPr>
              <a:t> Madison Gas &amp; Electric</a:t>
            </a:r>
          </a:p>
          <a:p>
            <a:pPr algn="ctr">
              <a:lnSpc>
                <a:spcPts val="3573"/>
              </a:lnSpc>
              <a:spcBef>
                <a:spcPct val="0"/>
              </a:spcBef>
            </a:pPr>
            <a:r>
              <a:rPr lang="en-US" sz="2552">
                <a:solidFill>
                  <a:srgbClr val="000000"/>
                </a:solidFill>
                <a:latin typeface="Canva Sans"/>
                <a:ea typeface="Canva Sans"/>
                <a:cs typeface="Canva Sans"/>
                <a:sym typeface="Canva Sans"/>
              </a:rPr>
              <a:t> OPConnect</a:t>
            </a:r>
          </a:p>
          <a:p>
            <a:pPr algn="ctr">
              <a:lnSpc>
                <a:spcPts val="3573"/>
              </a:lnSpc>
              <a:spcBef>
                <a:spcPct val="0"/>
              </a:spcBef>
            </a:pPr>
            <a:r>
              <a:rPr lang="en-US" sz="2552">
                <a:solidFill>
                  <a:srgbClr val="000000"/>
                </a:solidFill>
                <a:latin typeface="Canva Sans"/>
                <a:ea typeface="Canva Sans"/>
                <a:cs typeface="Canva Sans"/>
                <a:sym typeface="Canva Sans"/>
              </a:rPr>
              <a:t> Pieper Electric</a:t>
            </a:r>
          </a:p>
          <a:p>
            <a:pPr algn="ctr">
              <a:lnSpc>
                <a:spcPts val="3573"/>
              </a:lnSpc>
              <a:spcBef>
                <a:spcPct val="0"/>
              </a:spcBef>
            </a:pPr>
            <a:r>
              <a:rPr lang="en-US" sz="2552">
                <a:solidFill>
                  <a:srgbClr val="000000"/>
                </a:solidFill>
                <a:latin typeface="Canva Sans"/>
                <a:ea typeface="Canva Sans"/>
                <a:cs typeface="Canva Sans"/>
                <a:sym typeface="Canva Sans"/>
              </a:rPr>
              <a:t> Systems &amp; Telematic Solutions</a:t>
            </a:r>
          </a:p>
          <a:p>
            <a:pPr algn="ctr">
              <a:lnSpc>
                <a:spcPts val="3573"/>
              </a:lnSpc>
              <a:spcBef>
                <a:spcPct val="0"/>
              </a:spcBef>
            </a:pPr>
            <a:r>
              <a:rPr lang="en-US" sz="2552">
                <a:solidFill>
                  <a:srgbClr val="000000"/>
                </a:solidFill>
                <a:latin typeface="Canva Sans"/>
                <a:ea typeface="Canva Sans"/>
                <a:cs typeface="Canva Sans"/>
                <a:sym typeface="Canva Sans"/>
              </a:rPr>
              <a:t> Sustainable Business Council</a:t>
            </a:r>
          </a:p>
          <a:p>
            <a:pPr algn="ctr">
              <a:lnSpc>
                <a:spcPts val="3573"/>
              </a:lnSpc>
              <a:spcBef>
                <a:spcPct val="0"/>
              </a:spcBef>
            </a:pPr>
            <a:r>
              <a:rPr lang="en-US" sz="2552">
                <a:solidFill>
                  <a:srgbClr val="000000"/>
                </a:solidFill>
                <a:latin typeface="Canva Sans"/>
                <a:ea typeface="Canva Sans"/>
                <a:cs typeface="Canva Sans"/>
                <a:sym typeface="Canva Sans"/>
              </a:rPr>
              <a:t> Tennant Company</a:t>
            </a:r>
          </a:p>
          <a:p>
            <a:pPr algn="ctr">
              <a:lnSpc>
                <a:spcPts val="3573"/>
              </a:lnSpc>
              <a:spcBef>
                <a:spcPct val="0"/>
              </a:spcBef>
            </a:pPr>
            <a:r>
              <a:rPr lang="en-US" sz="2552">
                <a:solidFill>
                  <a:srgbClr val="000000"/>
                </a:solidFill>
                <a:latin typeface="Canva Sans"/>
                <a:ea typeface="Canva Sans"/>
                <a:cs typeface="Canva Sans"/>
                <a:sym typeface="Canva Sans"/>
              </a:rPr>
              <a:t> Terex Utilities</a:t>
            </a:r>
          </a:p>
          <a:p>
            <a:pPr algn="ctr">
              <a:lnSpc>
                <a:spcPts val="3573"/>
              </a:lnSpc>
              <a:spcBef>
                <a:spcPct val="0"/>
              </a:spcBef>
            </a:pPr>
            <a:r>
              <a:rPr lang="en-US" sz="2552">
                <a:solidFill>
                  <a:srgbClr val="000000"/>
                </a:solidFill>
                <a:latin typeface="Canva Sans"/>
                <a:ea typeface="Canva Sans"/>
                <a:cs typeface="Canva Sans"/>
                <a:sym typeface="Canva Sans"/>
              </a:rPr>
              <a:t> U.S. Energy</a:t>
            </a:r>
          </a:p>
          <a:p>
            <a:pPr algn="ctr">
              <a:lnSpc>
                <a:spcPts val="3573"/>
              </a:lnSpc>
              <a:spcBef>
                <a:spcPct val="0"/>
              </a:spcBef>
            </a:pPr>
            <a:r>
              <a:rPr lang="en-US" sz="2552">
                <a:solidFill>
                  <a:srgbClr val="000000"/>
                </a:solidFill>
                <a:latin typeface="Canva Sans"/>
                <a:ea typeface="Canva Sans"/>
                <a:cs typeface="Canva Sans"/>
                <a:sym typeface="Canva Sans"/>
              </a:rPr>
              <a:t> Wisconsin Office Of Sustainability and Clean Energy</a:t>
            </a:r>
          </a:p>
          <a:p>
            <a:pPr algn="ctr">
              <a:lnSpc>
                <a:spcPts val="3573"/>
              </a:lnSpc>
              <a:spcBef>
                <a:spcPct val="0"/>
              </a:spcBef>
            </a:pPr>
            <a:r>
              <a:rPr lang="en-US" sz="2552">
                <a:solidFill>
                  <a:srgbClr val="000000"/>
                </a:solidFill>
                <a:latin typeface="Canva Sans"/>
                <a:ea typeface="Canva Sans"/>
                <a:cs typeface="Canva Sans"/>
                <a:sym typeface="Canva Sans"/>
              </a:rPr>
              <a:t> ZEF Energy</a:t>
            </a:r>
          </a:p>
        </p:txBody>
      </p:sp>
      <p:sp>
        <p:nvSpPr>
          <p:cNvPr name="TextBox 16" id="16"/>
          <p:cNvSpPr txBox="true"/>
          <p:nvPr/>
        </p:nvSpPr>
        <p:spPr>
          <a:xfrm rot="0">
            <a:off x="0" y="7985086"/>
            <a:ext cx="5452798" cy="2202060"/>
          </a:xfrm>
          <a:prstGeom prst="rect">
            <a:avLst/>
          </a:prstGeom>
        </p:spPr>
        <p:txBody>
          <a:bodyPr anchor="t" rtlCol="false" tIns="0" lIns="0" bIns="0" rIns="0">
            <a:spAutoFit/>
          </a:bodyPr>
          <a:lstStyle/>
          <a:p>
            <a:pPr algn="ctr">
              <a:lnSpc>
                <a:spcPts val="2221"/>
              </a:lnSpc>
              <a:spcBef>
                <a:spcPct val="0"/>
              </a:spcBef>
            </a:pPr>
            <a:r>
              <a:rPr lang="en-US" sz="1586">
                <a:solidFill>
                  <a:srgbClr val="000000"/>
                </a:solidFill>
                <a:latin typeface="Canva Sans"/>
                <a:ea typeface="Canva Sans"/>
                <a:cs typeface="Canva Sans"/>
                <a:sym typeface="Canva Sans"/>
              </a:rPr>
              <a:t>A-1 Alternative Fuel Systems</a:t>
            </a:r>
          </a:p>
          <a:p>
            <a:pPr algn="ctr">
              <a:lnSpc>
                <a:spcPts val="2221"/>
              </a:lnSpc>
              <a:spcBef>
                <a:spcPct val="0"/>
              </a:spcBef>
            </a:pPr>
            <a:r>
              <a:rPr lang="en-US" sz="1586">
                <a:solidFill>
                  <a:srgbClr val="000000"/>
                </a:solidFill>
                <a:latin typeface="Canva Sans"/>
                <a:ea typeface="Canva Sans"/>
                <a:cs typeface="Canva Sans"/>
                <a:sym typeface="Canva Sans"/>
              </a:rPr>
              <a:t>Alta Emergency Response Vehicles</a:t>
            </a:r>
          </a:p>
          <a:p>
            <a:pPr algn="ctr">
              <a:lnSpc>
                <a:spcPts val="2221"/>
              </a:lnSpc>
              <a:spcBef>
                <a:spcPct val="0"/>
              </a:spcBef>
            </a:pPr>
            <a:r>
              <a:rPr lang="en-US" sz="1586">
                <a:solidFill>
                  <a:srgbClr val="000000"/>
                </a:solidFill>
                <a:latin typeface="Canva Sans"/>
                <a:ea typeface="Canva Sans"/>
                <a:cs typeface="Canva Sans"/>
                <a:sym typeface="Canva Sans"/>
              </a:rPr>
              <a:t> Altec</a:t>
            </a:r>
          </a:p>
          <a:p>
            <a:pPr algn="ctr">
              <a:lnSpc>
                <a:spcPts val="2221"/>
              </a:lnSpc>
              <a:spcBef>
                <a:spcPct val="0"/>
              </a:spcBef>
            </a:pPr>
            <a:r>
              <a:rPr lang="en-US" sz="1586">
                <a:solidFill>
                  <a:srgbClr val="000000"/>
                </a:solidFill>
                <a:latin typeface="Canva Sans"/>
                <a:ea typeface="Canva Sans"/>
                <a:cs typeface="Canva Sans"/>
                <a:sym typeface="Canva Sans"/>
              </a:rPr>
              <a:t>Bergstrom Chevrolet of Madison</a:t>
            </a:r>
          </a:p>
          <a:p>
            <a:pPr algn="ctr">
              <a:lnSpc>
                <a:spcPts val="2221"/>
              </a:lnSpc>
              <a:spcBef>
                <a:spcPct val="0"/>
              </a:spcBef>
            </a:pPr>
            <a:r>
              <a:rPr lang="en-US" sz="1586">
                <a:solidFill>
                  <a:srgbClr val="000000"/>
                </a:solidFill>
                <a:latin typeface="Canva Sans"/>
                <a:ea typeface="Canva Sans"/>
                <a:cs typeface="Canva Sans"/>
                <a:sym typeface="Canva Sans"/>
              </a:rPr>
              <a:t> City of Madison</a:t>
            </a:r>
          </a:p>
          <a:p>
            <a:pPr algn="ctr">
              <a:lnSpc>
                <a:spcPts val="2221"/>
              </a:lnSpc>
              <a:spcBef>
                <a:spcPct val="0"/>
              </a:spcBef>
            </a:pPr>
            <a:r>
              <a:rPr lang="en-US" sz="1586">
                <a:solidFill>
                  <a:srgbClr val="000000"/>
                </a:solidFill>
                <a:latin typeface="Canva Sans"/>
                <a:ea typeface="Canva Sans"/>
                <a:cs typeface="Canva Sans"/>
                <a:sym typeface="Canva Sans"/>
              </a:rPr>
              <a:t>Dane County</a:t>
            </a:r>
          </a:p>
          <a:p>
            <a:pPr algn="ctr">
              <a:lnSpc>
                <a:spcPts val="2221"/>
              </a:lnSpc>
              <a:spcBef>
                <a:spcPct val="0"/>
              </a:spcBef>
            </a:pPr>
            <a:r>
              <a:rPr lang="en-US" sz="1586">
                <a:solidFill>
                  <a:srgbClr val="000000"/>
                </a:solidFill>
                <a:latin typeface="Canva Sans"/>
                <a:ea typeface="Canva Sans"/>
                <a:cs typeface="Canva Sans"/>
                <a:sym typeface="Canva Sans"/>
              </a:rPr>
              <a:t> Fleet Cycles</a:t>
            </a:r>
          </a:p>
          <a:p>
            <a:pPr algn="ctr">
              <a:lnSpc>
                <a:spcPts val="2221"/>
              </a:lnSpc>
              <a:spcBef>
                <a:spcPct val="0"/>
              </a:spcBef>
            </a:pPr>
            <a:r>
              <a:rPr lang="en-US" sz="1586">
                <a:solidFill>
                  <a:srgbClr val="000000"/>
                </a:solidFill>
                <a:latin typeface="Canva Sans"/>
                <a:ea typeface="Canva Sans"/>
                <a:cs typeface="Canva Sans"/>
                <a:sym typeface="Canva Sans"/>
              </a:rPr>
              <a:t>General Motors Envolve</a:t>
            </a:r>
          </a:p>
        </p:txBody>
      </p:sp>
      <p:sp>
        <p:nvSpPr>
          <p:cNvPr name="TextBox 17" id="17"/>
          <p:cNvSpPr txBox="true"/>
          <p:nvPr/>
        </p:nvSpPr>
        <p:spPr>
          <a:xfrm rot="0">
            <a:off x="6353743" y="7945077"/>
            <a:ext cx="5580514" cy="2477594"/>
          </a:xfrm>
          <a:prstGeom prst="rect">
            <a:avLst/>
          </a:prstGeom>
        </p:spPr>
        <p:txBody>
          <a:bodyPr anchor="t" rtlCol="false" tIns="0" lIns="0" bIns="0" rIns="0">
            <a:spAutoFit/>
          </a:bodyPr>
          <a:lstStyle/>
          <a:p>
            <a:pPr algn="ctr">
              <a:lnSpc>
                <a:spcPts val="2221"/>
              </a:lnSpc>
            </a:pPr>
            <a:r>
              <a:rPr lang="en-US" sz="1586">
                <a:solidFill>
                  <a:srgbClr val="000000"/>
                </a:solidFill>
                <a:latin typeface="Canva Sans"/>
                <a:ea typeface="Canva Sans"/>
                <a:cs typeface="Canva Sans"/>
                <a:sym typeface="Canva Sans"/>
              </a:rPr>
              <a:t>Green Fleet</a:t>
            </a:r>
          </a:p>
          <a:p>
            <a:pPr algn="ctr">
              <a:lnSpc>
                <a:spcPts val="2221"/>
              </a:lnSpc>
              <a:spcBef>
                <a:spcPct val="0"/>
              </a:spcBef>
            </a:pPr>
            <a:r>
              <a:rPr lang="en-US" sz="1586">
                <a:solidFill>
                  <a:srgbClr val="000000"/>
                </a:solidFill>
                <a:latin typeface="Canva Sans"/>
                <a:ea typeface="Canva Sans"/>
                <a:cs typeface="Canva Sans"/>
                <a:sym typeface="Canva Sans"/>
              </a:rPr>
              <a:t> GTG Solar</a:t>
            </a:r>
          </a:p>
          <a:p>
            <a:pPr algn="ctr">
              <a:lnSpc>
                <a:spcPts val="2221"/>
              </a:lnSpc>
              <a:spcBef>
                <a:spcPct val="0"/>
              </a:spcBef>
            </a:pPr>
            <a:r>
              <a:rPr lang="en-US" sz="1586">
                <a:solidFill>
                  <a:srgbClr val="000000"/>
                </a:solidFill>
                <a:latin typeface="Canva Sans"/>
                <a:ea typeface="Canva Sans"/>
                <a:cs typeface="Canva Sans"/>
                <a:sym typeface="Canva Sans"/>
              </a:rPr>
              <a:t>Hoffman EV</a:t>
            </a:r>
          </a:p>
          <a:p>
            <a:pPr algn="ctr">
              <a:lnSpc>
                <a:spcPts val="2221"/>
              </a:lnSpc>
              <a:spcBef>
                <a:spcPct val="0"/>
              </a:spcBef>
            </a:pPr>
            <a:r>
              <a:rPr lang="en-US" sz="1586">
                <a:solidFill>
                  <a:srgbClr val="000000"/>
                </a:solidFill>
                <a:latin typeface="Canva Sans"/>
                <a:ea typeface="Canva Sans"/>
                <a:cs typeface="Canva Sans"/>
                <a:sym typeface="Canva Sans"/>
              </a:rPr>
              <a:t>Kriete Truck Center</a:t>
            </a:r>
          </a:p>
          <a:p>
            <a:pPr algn="ctr">
              <a:lnSpc>
                <a:spcPts val="2221"/>
              </a:lnSpc>
              <a:spcBef>
                <a:spcPct val="0"/>
              </a:spcBef>
            </a:pPr>
            <a:r>
              <a:rPr lang="en-US" sz="1586">
                <a:solidFill>
                  <a:srgbClr val="000000"/>
                </a:solidFill>
                <a:latin typeface="Canva Sans"/>
                <a:ea typeface="Canva Sans"/>
                <a:cs typeface="Canva Sans"/>
                <a:sym typeface="Canva Sans"/>
              </a:rPr>
              <a:t> KwikTrip, Inc</a:t>
            </a:r>
          </a:p>
          <a:p>
            <a:pPr algn="ctr">
              <a:lnSpc>
                <a:spcPts val="2221"/>
              </a:lnSpc>
              <a:spcBef>
                <a:spcPct val="0"/>
              </a:spcBef>
            </a:pPr>
            <a:r>
              <a:rPr lang="en-US" sz="1586">
                <a:solidFill>
                  <a:srgbClr val="000000"/>
                </a:solidFill>
                <a:latin typeface="Canva Sans"/>
                <a:ea typeface="Canva Sans"/>
                <a:cs typeface="Canva Sans"/>
                <a:sym typeface="Canva Sans"/>
              </a:rPr>
              <a:t>Madison Gas &amp; Electric</a:t>
            </a:r>
          </a:p>
          <a:p>
            <a:pPr algn="ctr">
              <a:lnSpc>
                <a:spcPts val="2221"/>
              </a:lnSpc>
              <a:spcBef>
                <a:spcPct val="0"/>
              </a:spcBef>
            </a:pPr>
            <a:r>
              <a:rPr lang="en-US" sz="1586">
                <a:solidFill>
                  <a:srgbClr val="000000"/>
                </a:solidFill>
                <a:latin typeface="Canva Sans"/>
                <a:ea typeface="Canva Sans"/>
                <a:cs typeface="Canva Sans"/>
                <a:sym typeface="Canva Sans"/>
              </a:rPr>
              <a:t>MacQueen</a:t>
            </a:r>
          </a:p>
          <a:p>
            <a:pPr algn="ctr">
              <a:lnSpc>
                <a:spcPts val="2221"/>
              </a:lnSpc>
              <a:spcBef>
                <a:spcPct val="0"/>
              </a:spcBef>
            </a:pPr>
            <a:r>
              <a:rPr lang="en-US" sz="1586">
                <a:solidFill>
                  <a:srgbClr val="000000"/>
                </a:solidFill>
                <a:latin typeface="Canva Sans"/>
                <a:ea typeface="Canva Sans"/>
                <a:cs typeface="Canva Sans"/>
                <a:sym typeface="Canva Sans"/>
              </a:rPr>
              <a:t>McNeilus Truck Manufacturing</a:t>
            </a:r>
          </a:p>
          <a:p>
            <a:pPr algn="ctr">
              <a:lnSpc>
                <a:spcPts val="2221"/>
              </a:lnSpc>
              <a:spcBef>
                <a:spcPct val="0"/>
              </a:spcBef>
            </a:pPr>
          </a:p>
        </p:txBody>
      </p:sp>
      <p:sp>
        <p:nvSpPr>
          <p:cNvPr name="TextBox 18" id="18"/>
          <p:cNvSpPr txBox="true"/>
          <p:nvPr/>
        </p:nvSpPr>
        <p:spPr>
          <a:xfrm rot="0">
            <a:off x="12240464" y="7985086"/>
            <a:ext cx="5917221" cy="2202060"/>
          </a:xfrm>
          <a:prstGeom prst="rect">
            <a:avLst/>
          </a:prstGeom>
        </p:spPr>
        <p:txBody>
          <a:bodyPr anchor="t" rtlCol="false" tIns="0" lIns="0" bIns="0" rIns="0">
            <a:spAutoFit/>
          </a:bodyPr>
          <a:lstStyle/>
          <a:p>
            <a:pPr algn="ctr">
              <a:lnSpc>
                <a:spcPts val="2221"/>
              </a:lnSpc>
            </a:pPr>
            <a:r>
              <a:rPr lang="en-US" sz="1586">
                <a:solidFill>
                  <a:srgbClr val="000000"/>
                </a:solidFill>
                <a:latin typeface="Canva Sans"/>
                <a:ea typeface="Canva Sans"/>
                <a:cs typeface="Canva Sans"/>
                <a:sym typeface="Canva Sans"/>
              </a:rPr>
              <a:t>Monona Police Department</a:t>
            </a:r>
          </a:p>
          <a:p>
            <a:pPr algn="ctr">
              <a:lnSpc>
                <a:spcPts val="2221"/>
              </a:lnSpc>
            </a:pPr>
            <a:r>
              <a:rPr lang="en-US" sz="1586">
                <a:solidFill>
                  <a:srgbClr val="000000"/>
                </a:solidFill>
                <a:latin typeface="Canva Sans"/>
                <a:ea typeface="Canva Sans"/>
                <a:cs typeface="Canva Sans"/>
                <a:sym typeface="Canva Sans"/>
              </a:rPr>
              <a:t>Odyne Systems</a:t>
            </a:r>
          </a:p>
          <a:p>
            <a:pPr algn="ctr">
              <a:lnSpc>
                <a:spcPts val="2221"/>
              </a:lnSpc>
              <a:spcBef>
                <a:spcPct val="0"/>
              </a:spcBef>
            </a:pPr>
            <a:r>
              <a:rPr lang="en-US" sz="1586">
                <a:solidFill>
                  <a:srgbClr val="000000"/>
                </a:solidFill>
                <a:latin typeface="Canva Sans"/>
                <a:ea typeface="Canva Sans"/>
                <a:cs typeface="Canva Sans"/>
                <a:sym typeface="Canva Sans"/>
              </a:rPr>
              <a:t>Tennant Company</a:t>
            </a:r>
          </a:p>
          <a:p>
            <a:pPr algn="ctr">
              <a:lnSpc>
                <a:spcPts val="2221"/>
              </a:lnSpc>
              <a:spcBef>
                <a:spcPct val="0"/>
              </a:spcBef>
            </a:pPr>
            <a:r>
              <a:rPr lang="en-US" sz="1586">
                <a:solidFill>
                  <a:srgbClr val="000000"/>
                </a:solidFill>
                <a:latin typeface="Canva Sans"/>
                <a:ea typeface="Canva Sans"/>
                <a:cs typeface="Canva Sans"/>
                <a:sym typeface="Canva Sans"/>
              </a:rPr>
              <a:t>Tesla Owners of Wisconsin</a:t>
            </a:r>
          </a:p>
          <a:p>
            <a:pPr algn="ctr">
              <a:lnSpc>
                <a:spcPts val="2221"/>
              </a:lnSpc>
              <a:spcBef>
                <a:spcPct val="0"/>
              </a:spcBef>
            </a:pPr>
            <a:r>
              <a:rPr lang="en-US" sz="1586">
                <a:solidFill>
                  <a:srgbClr val="000000"/>
                </a:solidFill>
                <a:latin typeface="Canva Sans"/>
                <a:ea typeface="Canva Sans"/>
                <a:cs typeface="Canva Sans"/>
                <a:sym typeface="Canva Sans"/>
              </a:rPr>
              <a:t>Terex Utilities &amp; Viatec</a:t>
            </a:r>
          </a:p>
          <a:p>
            <a:pPr algn="ctr">
              <a:lnSpc>
                <a:spcPts val="2221"/>
              </a:lnSpc>
              <a:spcBef>
                <a:spcPct val="0"/>
              </a:spcBef>
            </a:pPr>
            <a:r>
              <a:rPr lang="en-US" sz="1586">
                <a:solidFill>
                  <a:srgbClr val="000000"/>
                </a:solidFill>
                <a:latin typeface="Canva Sans"/>
                <a:ea typeface="Canva Sans"/>
                <a:cs typeface="Canva Sans"/>
                <a:sym typeface="Canva Sans"/>
              </a:rPr>
              <a:t>TESLA Dealer of Madison</a:t>
            </a:r>
          </a:p>
          <a:p>
            <a:pPr algn="ctr">
              <a:lnSpc>
                <a:spcPts val="2221"/>
              </a:lnSpc>
              <a:spcBef>
                <a:spcPct val="0"/>
              </a:spcBef>
            </a:pPr>
            <a:r>
              <a:rPr lang="en-US" sz="1586">
                <a:solidFill>
                  <a:srgbClr val="000000"/>
                </a:solidFill>
                <a:latin typeface="Canva Sans"/>
                <a:ea typeface="Canva Sans"/>
                <a:cs typeface="Canva Sans"/>
                <a:sym typeface="Canva Sans"/>
              </a:rPr>
              <a:t>Wisconsin Propane Education &amp; Research Council</a:t>
            </a:r>
          </a:p>
          <a:p>
            <a:pPr algn="ctr">
              <a:lnSpc>
                <a:spcPts val="2221"/>
              </a:lnSpc>
              <a:spcBef>
                <a:spcPct val="0"/>
              </a:spcBef>
            </a:pPr>
            <a:r>
              <a:rPr lang="en-US" sz="1586">
                <a:solidFill>
                  <a:srgbClr val="000000"/>
                </a:solidFill>
                <a:latin typeface="Canva Sans"/>
                <a:ea typeface="Canva Sans"/>
                <a:cs typeface="Canva Sans"/>
                <a:sym typeface="Canva Sans"/>
              </a:rPr>
              <a:t>Ziegler Truck &amp; Range Truck </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269284"/>
            <a:ext cx="18288000" cy="6504030"/>
            <a:chOff x="0" y="0"/>
            <a:chExt cx="4816593" cy="1712996"/>
          </a:xfrm>
        </p:grpSpPr>
        <p:sp>
          <p:nvSpPr>
            <p:cNvPr name="Freeform 3" id="3"/>
            <p:cNvSpPr/>
            <p:nvPr/>
          </p:nvSpPr>
          <p:spPr>
            <a:xfrm flipH="false" flipV="false" rot="0">
              <a:off x="0" y="0"/>
              <a:ext cx="4816592" cy="1712996"/>
            </a:xfrm>
            <a:custGeom>
              <a:avLst/>
              <a:gdLst/>
              <a:ahLst/>
              <a:cxnLst/>
              <a:rect r="r" b="b" t="t" l="l"/>
              <a:pathLst>
                <a:path h="1712996" w="4816592">
                  <a:moveTo>
                    <a:pt x="0" y="0"/>
                  </a:moveTo>
                  <a:lnTo>
                    <a:pt x="4816592" y="0"/>
                  </a:lnTo>
                  <a:lnTo>
                    <a:pt x="4816592" y="1712996"/>
                  </a:lnTo>
                  <a:lnTo>
                    <a:pt x="0" y="1712996"/>
                  </a:lnTo>
                  <a:close/>
                </a:path>
              </a:pathLst>
            </a:custGeom>
            <a:solidFill>
              <a:srgbClr val="215EF8">
                <a:alpha val="85882"/>
              </a:srgbClr>
            </a:solidFill>
          </p:spPr>
        </p:sp>
        <p:sp>
          <p:nvSpPr>
            <p:cNvPr name="TextBox 4" id="4"/>
            <p:cNvSpPr txBox="true"/>
            <p:nvPr/>
          </p:nvSpPr>
          <p:spPr>
            <a:xfrm>
              <a:off x="0" y="-38100"/>
              <a:ext cx="4816593" cy="1751096"/>
            </a:xfrm>
            <a:prstGeom prst="rect">
              <a:avLst/>
            </a:prstGeom>
          </p:spPr>
          <p:txBody>
            <a:bodyPr anchor="ctr" rtlCol="false" tIns="50800" lIns="50800" bIns="50800" rIns="50800"/>
            <a:lstStyle/>
            <a:p>
              <a:pPr algn="ctr">
                <a:lnSpc>
                  <a:spcPts val="2659"/>
                </a:lnSpc>
                <a:spcBef>
                  <a:spcPct val="0"/>
                </a:spcBef>
              </a:pPr>
            </a:p>
          </p:txBody>
        </p:sp>
      </p:grpSp>
      <p:grpSp>
        <p:nvGrpSpPr>
          <p:cNvPr name="Group 5" id="5"/>
          <p:cNvGrpSpPr/>
          <p:nvPr/>
        </p:nvGrpSpPr>
        <p:grpSpPr>
          <a:xfrm rot="0">
            <a:off x="0" y="7792364"/>
            <a:ext cx="18288000" cy="2513686"/>
            <a:chOff x="0" y="0"/>
            <a:chExt cx="4816593" cy="662041"/>
          </a:xfrm>
        </p:grpSpPr>
        <p:sp>
          <p:nvSpPr>
            <p:cNvPr name="Freeform 6" id="6"/>
            <p:cNvSpPr/>
            <p:nvPr/>
          </p:nvSpPr>
          <p:spPr>
            <a:xfrm flipH="false" flipV="false" rot="0">
              <a:off x="0" y="0"/>
              <a:ext cx="4816592" cy="662041"/>
            </a:xfrm>
            <a:custGeom>
              <a:avLst/>
              <a:gdLst/>
              <a:ahLst/>
              <a:cxnLst/>
              <a:rect r="r" b="b" t="t" l="l"/>
              <a:pathLst>
                <a:path h="662041" w="4816592">
                  <a:moveTo>
                    <a:pt x="0" y="0"/>
                  </a:moveTo>
                  <a:lnTo>
                    <a:pt x="4816592" y="0"/>
                  </a:lnTo>
                  <a:lnTo>
                    <a:pt x="4816592" y="662041"/>
                  </a:lnTo>
                  <a:lnTo>
                    <a:pt x="0" y="662041"/>
                  </a:lnTo>
                  <a:close/>
                </a:path>
              </a:pathLst>
            </a:custGeom>
            <a:solidFill>
              <a:srgbClr val="FFFFFF"/>
            </a:solidFill>
          </p:spPr>
        </p:sp>
        <p:sp>
          <p:nvSpPr>
            <p:cNvPr name="TextBox 7" id="7"/>
            <p:cNvSpPr txBox="true"/>
            <p:nvPr/>
          </p:nvSpPr>
          <p:spPr>
            <a:xfrm>
              <a:off x="0" y="-38100"/>
              <a:ext cx="4816593" cy="700141"/>
            </a:xfrm>
            <a:prstGeom prst="rect">
              <a:avLst/>
            </a:prstGeom>
          </p:spPr>
          <p:txBody>
            <a:bodyPr anchor="ctr" rtlCol="false" tIns="50800" lIns="50800" bIns="50800" rIns="50800"/>
            <a:lstStyle/>
            <a:p>
              <a:pPr algn="ctr">
                <a:lnSpc>
                  <a:spcPts val="2659"/>
                </a:lnSpc>
              </a:pPr>
            </a:p>
          </p:txBody>
        </p:sp>
      </p:grpSp>
      <p:sp>
        <p:nvSpPr>
          <p:cNvPr name="Freeform 8" id="8"/>
          <p:cNvSpPr/>
          <p:nvPr/>
        </p:nvSpPr>
        <p:spPr>
          <a:xfrm flipH="false" flipV="false" rot="0">
            <a:off x="5812784" y="4871471"/>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31999"/>
              <a:extLst>
                <a:ext uri="{96DAC541-7B7A-43D3-8B79-37D633B846F1}">
                  <asvg:svgBlip xmlns:asvg="http://schemas.microsoft.com/office/drawing/2016/SVG/main" r:embed="rId3"/>
                </a:ext>
              </a:extLst>
            </a:blip>
            <a:stretch>
              <a:fillRect l="0" t="0" r="0" b="0"/>
            </a:stretch>
          </a:blipFill>
        </p:spPr>
      </p:sp>
      <p:sp>
        <p:nvSpPr>
          <p:cNvPr name="Freeform 9" id="9"/>
          <p:cNvSpPr/>
          <p:nvPr/>
        </p:nvSpPr>
        <p:spPr>
          <a:xfrm flipH="false" flipV="false" rot="0">
            <a:off x="10494064" y="1976452"/>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31999"/>
              <a:extLst>
                <a:ext uri="{96DAC541-7B7A-43D3-8B79-37D633B846F1}">
                  <asvg:svgBlip xmlns:asvg="http://schemas.microsoft.com/office/drawing/2016/SVG/main" r:embed="rId5"/>
                </a:ext>
              </a:extLst>
            </a:blip>
            <a:stretch>
              <a:fillRect l="0" t="0" r="0" b="0"/>
            </a:stretch>
          </a:blipFill>
        </p:spPr>
      </p:sp>
      <p:sp>
        <p:nvSpPr>
          <p:cNvPr name="Freeform 10" id="10"/>
          <p:cNvSpPr/>
          <p:nvPr/>
        </p:nvSpPr>
        <p:spPr>
          <a:xfrm flipH="false" flipV="false" rot="0">
            <a:off x="14471469" y="4170145"/>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31999"/>
              <a:extLst>
                <a:ext uri="{96DAC541-7B7A-43D3-8B79-37D633B846F1}">
                  <asvg:svgBlip xmlns:asvg="http://schemas.microsoft.com/office/drawing/2016/SVG/main" r:embed="rId7"/>
                </a:ext>
              </a:extLst>
            </a:blip>
            <a:stretch>
              <a:fillRect l="0" t="0" r="0" b="0"/>
            </a:stretch>
          </a:blipFill>
        </p:spPr>
      </p:sp>
      <p:sp>
        <p:nvSpPr>
          <p:cNvPr name="Freeform 11" id="11"/>
          <p:cNvSpPr/>
          <p:nvPr/>
        </p:nvSpPr>
        <p:spPr>
          <a:xfrm flipH="false" flipV="false" rot="0">
            <a:off x="1171982" y="21562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31999"/>
              <a:extLst>
                <a:ext uri="{96DAC541-7B7A-43D3-8B79-37D633B846F1}">
                  <asvg:svgBlip xmlns:asvg="http://schemas.microsoft.com/office/drawing/2016/SVG/main" r:embed="rId9"/>
                </a:ext>
              </a:extLst>
            </a:blip>
            <a:stretch>
              <a:fillRect l="0" t="0" r="0" b="0"/>
            </a:stretch>
          </a:blipFill>
        </p:spPr>
      </p:sp>
      <p:sp>
        <p:nvSpPr>
          <p:cNvPr name="Freeform 12" id="12"/>
          <p:cNvSpPr/>
          <p:nvPr/>
        </p:nvSpPr>
        <p:spPr>
          <a:xfrm flipH="false" flipV="false" rot="0">
            <a:off x="14941223" y="1394022"/>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31999"/>
              <a:extLst>
                <a:ext uri="{96DAC541-7B7A-43D3-8B79-37D633B846F1}">
                  <asvg:svgBlip xmlns:asvg="http://schemas.microsoft.com/office/drawing/2016/SVG/main" r:embed="rId11"/>
                </a:ext>
              </a:extLst>
            </a:blip>
            <a:stretch>
              <a:fillRect l="0" t="0" r="0" b="0"/>
            </a:stretch>
          </a:blipFill>
        </p:spPr>
      </p:sp>
      <p:sp>
        <p:nvSpPr>
          <p:cNvPr name="Freeform 13" id="13"/>
          <p:cNvSpPr/>
          <p:nvPr/>
        </p:nvSpPr>
        <p:spPr>
          <a:xfrm flipH="false" flipV="false" rot="0">
            <a:off x="0" y="1394022"/>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31999"/>
              <a:extLst>
                <a:ext uri="{96DAC541-7B7A-43D3-8B79-37D633B846F1}">
                  <asvg:svgBlip xmlns:asvg="http://schemas.microsoft.com/office/drawing/2016/SVG/main" r:embed="rId13"/>
                </a:ext>
              </a:extLst>
            </a:blip>
            <a:stretch>
              <a:fillRect l="0" t="0" r="0" b="0"/>
            </a:stretch>
          </a:blipFill>
        </p:spPr>
      </p:sp>
      <p:sp>
        <p:nvSpPr>
          <p:cNvPr name="Freeform 14" id="14"/>
          <p:cNvSpPr/>
          <p:nvPr/>
        </p:nvSpPr>
        <p:spPr>
          <a:xfrm flipH="false" flipV="false" rot="0">
            <a:off x="6753246" y="1767846"/>
            <a:ext cx="3273756" cy="2189324"/>
          </a:xfrm>
          <a:custGeom>
            <a:avLst/>
            <a:gdLst/>
            <a:ahLst/>
            <a:cxnLst/>
            <a:rect r="r" b="b" t="t" l="l"/>
            <a:pathLst>
              <a:path h="2189324" w="3273756">
                <a:moveTo>
                  <a:pt x="0" y="0"/>
                </a:moveTo>
                <a:lnTo>
                  <a:pt x="3273756" y="0"/>
                </a:lnTo>
                <a:lnTo>
                  <a:pt x="3273756" y="2189325"/>
                </a:lnTo>
                <a:lnTo>
                  <a:pt x="0" y="2189325"/>
                </a:lnTo>
                <a:lnTo>
                  <a:pt x="0" y="0"/>
                </a:lnTo>
                <a:close/>
              </a:path>
            </a:pathLst>
          </a:custGeom>
          <a:blipFill>
            <a:blip r:embed="rId14">
              <a:alphaModFix amt="31999"/>
              <a:extLst>
                <a:ext uri="{96DAC541-7B7A-43D3-8B79-37D633B846F1}">
                  <asvg:svgBlip xmlns:asvg="http://schemas.microsoft.com/office/drawing/2016/SVG/main" r:embed="rId15"/>
                </a:ext>
              </a:extLst>
            </a:blip>
            <a:stretch>
              <a:fillRect l="0" t="0" r="0" b="0"/>
            </a:stretch>
          </a:blipFill>
        </p:spPr>
      </p:sp>
      <p:sp>
        <p:nvSpPr>
          <p:cNvPr name="Freeform 15" id="15"/>
          <p:cNvSpPr/>
          <p:nvPr/>
        </p:nvSpPr>
        <p:spPr>
          <a:xfrm flipH="false" flipV="false" rot="0">
            <a:off x="12133902" y="4861446"/>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31999"/>
            </a:blip>
            <a:stretch>
              <a:fillRect l="0" t="0" r="0" b="0"/>
            </a:stretch>
          </a:blipFill>
        </p:spPr>
      </p:sp>
      <p:sp>
        <p:nvSpPr>
          <p:cNvPr name="Freeform 16" id="16"/>
          <p:cNvSpPr/>
          <p:nvPr/>
        </p:nvSpPr>
        <p:spPr>
          <a:xfrm flipH="false" flipV="false" rot="0">
            <a:off x="472958" y="6041564"/>
            <a:ext cx="3363190" cy="1193932"/>
          </a:xfrm>
          <a:custGeom>
            <a:avLst/>
            <a:gdLst/>
            <a:ahLst/>
            <a:cxnLst/>
            <a:rect r="r" b="b" t="t" l="l"/>
            <a:pathLst>
              <a:path h="1193932" w="3363190">
                <a:moveTo>
                  <a:pt x="0" y="0"/>
                </a:moveTo>
                <a:lnTo>
                  <a:pt x="3363189" y="0"/>
                </a:lnTo>
                <a:lnTo>
                  <a:pt x="3363189" y="1193932"/>
                </a:lnTo>
                <a:lnTo>
                  <a:pt x="0" y="1193932"/>
                </a:lnTo>
                <a:lnTo>
                  <a:pt x="0" y="0"/>
                </a:lnTo>
                <a:close/>
              </a:path>
            </a:pathLst>
          </a:custGeom>
          <a:blipFill>
            <a:blip r:embed="rId17">
              <a:alphaModFix amt="31999"/>
              <a:extLst>
                <a:ext uri="{96DAC541-7B7A-43D3-8B79-37D633B846F1}">
                  <asvg:svgBlip xmlns:asvg="http://schemas.microsoft.com/office/drawing/2016/SVG/main" r:embed="rId18"/>
                </a:ext>
              </a:extLst>
            </a:blip>
            <a:stretch>
              <a:fillRect l="0" t="0" r="0" b="0"/>
            </a:stretch>
          </a:blipFill>
        </p:spPr>
      </p:sp>
      <p:sp>
        <p:nvSpPr>
          <p:cNvPr name="Freeform 17" id="17"/>
          <p:cNvSpPr/>
          <p:nvPr/>
        </p:nvSpPr>
        <p:spPr>
          <a:xfrm flipH="false" flipV="false" rot="0">
            <a:off x="15493325" y="5731522"/>
            <a:ext cx="1612207" cy="1814017"/>
          </a:xfrm>
          <a:custGeom>
            <a:avLst/>
            <a:gdLst/>
            <a:ahLst/>
            <a:cxnLst/>
            <a:rect r="r" b="b" t="t" l="l"/>
            <a:pathLst>
              <a:path h="1814017" w="1612207">
                <a:moveTo>
                  <a:pt x="0" y="0"/>
                </a:moveTo>
                <a:lnTo>
                  <a:pt x="1612207" y="0"/>
                </a:lnTo>
                <a:lnTo>
                  <a:pt x="1612207" y="1814016"/>
                </a:lnTo>
                <a:lnTo>
                  <a:pt x="0" y="1814016"/>
                </a:lnTo>
                <a:lnTo>
                  <a:pt x="0" y="0"/>
                </a:lnTo>
                <a:close/>
              </a:path>
            </a:pathLst>
          </a:custGeom>
          <a:blipFill>
            <a:blip r:embed="rId19">
              <a:alphaModFix amt="31999"/>
              <a:extLst>
                <a:ext uri="{96DAC541-7B7A-43D3-8B79-37D633B846F1}">
                  <asvg:svgBlip xmlns:asvg="http://schemas.microsoft.com/office/drawing/2016/SVG/main" r:embed="rId20"/>
                </a:ext>
              </a:extLst>
            </a:blip>
            <a:stretch>
              <a:fillRect l="0" t="0" r="0" b="0"/>
            </a:stretch>
          </a:blipFill>
        </p:spPr>
      </p:sp>
      <p:sp>
        <p:nvSpPr>
          <p:cNvPr name="Freeform 18" id="18"/>
          <p:cNvSpPr/>
          <p:nvPr/>
        </p:nvSpPr>
        <p:spPr>
          <a:xfrm flipH="false" flipV="false" rot="0">
            <a:off x="7690839" y="7847991"/>
            <a:ext cx="2906322" cy="2364332"/>
          </a:xfrm>
          <a:custGeom>
            <a:avLst/>
            <a:gdLst/>
            <a:ahLst/>
            <a:cxnLst/>
            <a:rect r="r" b="b" t="t" l="l"/>
            <a:pathLst>
              <a:path h="2364332" w="2906322">
                <a:moveTo>
                  <a:pt x="0" y="0"/>
                </a:moveTo>
                <a:lnTo>
                  <a:pt x="2906322" y="0"/>
                </a:lnTo>
                <a:lnTo>
                  <a:pt x="2906322" y="2364332"/>
                </a:lnTo>
                <a:lnTo>
                  <a:pt x="0" y="2364332"/>
                </a:lnTo>
                <a:lnTo>
                  <a:pt x="0" y="0"/>
                </a:lnTo>
                <a:close/>
              </a:path>
            </a:pathLst>
          </a:custGeom>
          <a:blipFill>
            <a:blip r:embed="rId21"/>
            <a:stretch>
              <a:fillRect l="0" t="0" r="0" b="0"/>
            </a:stretch>
          </a:blipFill>
        </p:spPr>
      </p:sp>
      <p:sp>
        <p:nvSpPr>
          <p:cNvPr name="TextBox 19" id="19"/>
          <p:cNvSpPr txBox="true"/>
          <p:nvPr/>
        </p:nvSpPr>
        <p:spPr>
          <a:xfrm rot="0">
            <a:off x="241221" y="-67855"/>
            <a:ext cx="17496800" cy="1318090"/>
          </a:xfrm>
          <a:prstGeom prst="rect">
            <a:avLst/>
          </a:prstGeom>
        </p:spPr>
        <p:txBody>
          <a:bodyPr anchor="t" rtlCol="false" tIns="0" lIns="0" bIns="0" rIns="0">
            <a:spAutoFit/>
          </a:bodyPr>
          <a:lstStyle/>
          <a:p>
            <a:pPr algn="ctr">
              <a:lnSpc>
                <a:spcPts val="9249"/>
              </a:lnSpc>
              <a:spcBef>
                <a:spcPct val="0"/>
              </a:spcBef>
            </a:pPr>
            <a:r>
              <a:rPr lang="en-US" sz="6606">
                <a:solidFill>
                  <a:srgbClr val="FFFFFF"/>
                </a:solidFill>
                <a:latin typeface="Cooper Hewitt"/>
                <a:ea typeface="Cooper Hewitt"/>
                <a:cs typeface="Cooper Hewitt"/>
                <a:sym typeface="Cooper Hewitt"/>
              </a:rPr>
              <a:t>October 27th-28</a:t>
            </a:r>
            <a:r>
              <a:rPr lang="en-US" sz="6606">
                <a:solidFill>
                  <a:srgbClr val="FFFFFF"/>
                </a:solidFill>
                <a:latin typeface="Cooper Hewitt"/>
                <a:ea typeface="Cooper Hewitt"/>
                <a:cs typeface="Cooper Hewitt"/>
                <a:sym typeface="Cooper Hewitt"/>
              </a:rPr>
              <a:t>th</a:t>
            </a:r>
            <a:r>
              <a:rPr lang="en-US" sz="6606">
                <a:solidFill>
                  <a:srgbClr val="FFFFFF"/>
                </a:solidFill>
                <a:latin typeface="Cooper Hewitt"/>
                <a:ea typeface="Cooper Hewitt"/>
                <a:cs typeface="Cooper Hewitt"/>
                <a:sym typeface="Cooper Hewitt"/>
              </a:rPr>
              <a:t>, 2025</a:t>
            </a:r>
          </a:p>
        </p:txBody>
      </p:sp>
      <p:sp>
        <p:nvSpPr>
          <p:cNvPr name="TextBox 20" id="20"/>
          <p:cNvSpPr txBox="true"/>
          <p:nvPr/>
        </p:nvSpPr>
        <p:spPr>
          <a:xfrm rot="0">
            <a:off x="3060258" y="2836087"/>
            <a:ext cx="11802816" cy="2466766"/>
          </a:xfrm>
          <a:prstGeom prst="rect">
            <a:avLst/>
          </a:prstGeom>
        </p:spPr>
        <p:txBody>
          <a:bodyPr anchor="t" rtlCol="false" tIns="0" lIns="0" bIns="0" rIns="0">
            <a:spAutoFit/>
          </a:bodyPr>
          <a:lstStyle/>
          <a:p>
            <a:pPr algn="ctr">
              <a:lnSpc>
                <a:spcPts val="17242"/>
              </a:lnSpc>
              <a:spcBef>
                <a:spcPct val="0"/>
              </a:spcBef>
            </a:pPr>
            <a:r>
              <a:rPr lang="en-US" b="true" sz="12316">
                <a:solidFill>
                  <a:srgbClr val="F1C044"/>
                </a:solidFill>
                <a:latin typeface="Cooper Hewitt Bold"/>
                <a:ea typeface="Cooper Hewitt Bold"/>
                <a:cs typeface="Cooper Hewitt Bold"/>
                <a:sym typeface="Cooper Hewitt Bold"/>
              </a:rPr>
              <a:t>Agenda</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891485"/>
            <a:ext cx="18288000" cy="8395515"/>
            <a:chOff x="0" y="0"/>
            <a:chExt cx="4816593" cy="2211164"/>
          </a:xfrm>
        </p:grpSpPr>
        <p:sp>
          <p:nvSpPr>
            <p:cNvPr name="Freeform 3" id="3"/>
            <p:cNvSpPr/>
            <p:nvPr/>
          </p:nvSpPr>
          <p:spPr>
            <a:xfrm flipH="false" flipV="false" rot="0">
              <a:off x="0" y="0"/>
              <a:ext cx="4816592" cy="2211164"/>
            </a:xfrm>
            <a:custGeom>
              <a:avLst/>
              <a:gdLst/>
              <a:ahLst/>
              <a:cxnLst/>
              <a:rect r="r" b="b" t="t" l="l"/>
              <a:pathLst>
                <a:path h="2211164" w="4816592">
                  <a:moveTo>
                    <a:pt x="0" y="0"/>
                  </a:moveTo>
                  <a:lnTo>
                    <a:pt x="4816592" y="0"/>
                  </a:lnTo>
                  <a:lnTo>
                    <a:pt x="4816592" y="2211164"/>
                  </a:lnTo>
                  <a:lnTo>
                    <a:pt x="0" y="2211164"/>
                  </a:lnTo>
                  <a:close/>
                </a:path>
              </a:pathLst>
            </a:custGeom>
            <a:solidFill>
              <a:srgbClr val="FFFFFF"/>
            </a:solidFill>
          </p:spPr>
        </p:sp>
        <p:sp>
          <p:nvSpPr>
            <p:cNvPr name="TextBox 4" id="4"/>
            <p:cNvSpPr txBox="true"/>
            <p:nvPr/>
          </p:nvSpPr>
          <p:spPr>
            <a:xfrm>
              <a:off x="0" y="-38100"/>
              <a:ext cx="4816593" cy="2249264"/>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5118275" y="5181490"/>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6000"/>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0027002" y="2755207"/>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6000"/>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14471469" y="4792346"/>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6000"/>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1171982" y="27784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6000"/>
              <a:extLst>
                <a:ext uri="{96DAC541-7B7A-43D3-8B79-37D633B846F1}">
                  <asvg:svgBlip xmlns:asvg="http://schemas.microsoft.com/office/drawing/2016/SVG/main" r:embed="rId9"/>
                </a:ext>
              </a:extLst>
            </a:blip>
            <a:stretch>
              <a:fillRect l="0" t="0" r="0" b="0"/>
            </a:stretch>
          </a:blipFill>
        </p:spPr>
      </p:sp>
      <p:sp>
        <p:nvSpPr>
          <p:cNvPr name="Freeform 9" id="9"/>
          <p:cNvSpPr/>
          <p:nvPr/>
        </p:nvSpPr>
        <p:spPr>
          <a:xfrm flipH="false" flipV="false" rot="0">
            <a:off x="14941223" y="2016223"/>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6000"/>
              <a:extLst>
                <a:ext uri="{96DAC541-7B7A-43D3-8B79-37D633B846F1}">
                  <asvg:svgBlip xmlns:asvg="http://schemas.microsoft.com/office/drawing/2016/SVG/main" r:embed="rId11"/>
                </a:ext>
              </a:extLst>
            </a:blip>
            <a:stretch>
              <a:fillRect l="0" t="0" r="0" b="0"/>
            </a:stretch>
          </a:blipFill>
        </p:spPr>
      </p:sp>
      <p:sp>
        <p:nvSpPr>
          <p:cNvPr name="Freeform 10" id="10"/>
          <p:cNvSpPr/>
          <p:nvPr/>
        </p:nvSpPr>
        <p:spPr>
          <a:xfrm flipH="false" flipV="false" rot="0">
            <a:off x="0" y="2016223"/>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6000"/>
              <a:extLst>
                <a:ext uri="{96DAC541-7B7A-43D3-8B79-37D633B846F1}">
                  <asvg:svgBlip xmlns:asvg="http://schemas.microsoft.com/office/drawing/2016/SVG/main" r:embed="rId13"/>
                </a:ext>
              </a:extLst>
            </a:blip>
            <a:stretch>
              <a:fillRect l="0" t="0" r="0" b="0"/>
            </a:stretch>
          </a:blipFill>
        </p:spPr>
      </p:sp>
      <p:sp>
        <p:nvSpPr>
          <p:cNvPr name="Freeform 11" id="11"/>
          <p:cNvSpPr/>
          <p:nvPr/>
        </p:nvSpPr>
        <p:spPr>
          <a:xfrm flipH="false" flipV="false" rot="0">
            <a:off x="6753246" y="2390047"/>
            <a:ext cx="3273756" cy="2189324"/>
          </a:xfrm>
          <a:custGeom>
            <a:avLst/>
            <a:gdLst/>
            <a:ahLst/>
            <a:cxnLst/>
            <a:rect r="r" b="b" t="t" l="l"/>
            <a:pathLst>
              <a:path h="2189324" w="3273756">
                <a:moveTo>
                  <a:pt x="0" y="0"/>
                </a:moveTo>
                <a:lnTo>
                  <a:pt x="3273756" y="0"/>
                </a:lnTo>
                <a:lnTo>
                  <a:pt x="3273756" y="2189324"/>
                </a:lnTo>
                <a:lnTo>
                  <a:pt x="0" y="2189324"/>
                </a:lnTo>
                <a:lnTo>
                  <a:pt x="0" y="0"/>
                </a:lnTo>
                <a:close/>
              </a:path>
            </a:pathLst>
          </a:custGeom>
          <a:blipFill>
            <a:blip r:embed="rId14">
              <a:alphaModFix amt="6000"/>
              <a:extLst>
                <a:ext uri="{96DAC541-7B7A-43D3-8B79-37D633B846F1}">
                  <asvg:svgBlip xmlns:asvg="http://schemas.microsoft.com/office/drawing/2016/SVG/main" r:embed="rId15"/>
                </a:ext>
              </a:extLst>
            </a:blip>
            <a:stretch>
              <a:fillRect l="0" t="0" r="0" b="0"/>
            </a:stretch>
          </a:blipFill>
        </p:spPr>
      </p:sp>
      <p:sp>
        <p:nvSpPr>
          <p:cNvPr name="Freeform 12" id="12"/>
          <p:cNvSpPr/>
          <p:nvPr/>
        </p:nvSpPr>
        <p:spPr>
          <a:xfrm flipH="false" flipV="false" rot="0">
            <a:off x="13844894" y="7383331"/>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6000"/>
            </a:blip>
            <a:stretch>
              <a:fillRect l="0" t="0" r="0" b="0"/>
            </a:stretch>
          </a:blipFill>
        </p:spPr>
      </p:sp>
      <p:sp>
        <p:nvSpPr>
          <p:cNvPr name="Freeform 13" id="13"/>
          <p:cNvSpPr/>
          <p:nvPr/>
        </p:nvSpPr>
        <p:spPr>
          <a:xfrm flipH="false" flipV="false" rot="0">
            <a:off x="472958" y="6318181"/>
            <a:ext cx="3363190" cy="1193932"/>
          </a:xfrm>
          <a:custGeom>
            <a:avLst/>
            <a:gdLst/>
            <a:ahLst/>
            <a:cxnLst/>
            <a:rect r="r" b="b" t="t" l="l"/>
            <a:pathLst>
              <a:path h="1193932" w="3363190">
                <a:moveTo>
                  <a:pt x="0" y="0"/>
                </a:moveTo>
                <a:lnTo>
                  <a:pt x="3363189" y="0"/>
                </a:lnTo>
                <a:lnTo>
                  <a:pt x="3363189" y="1193933"/>
                </a:lnTo>
                <a:lnTo>
                  <a:pt x="0" y="1193933"/>
                </a:lnTo>
                <a:lnTo>
                  <a:pt x="0" y="0"/>
                </a:lnTo>
                <a:close/>
              </a:path>
            </a:pathLst>
          </a:custGeom>
          <a:blipFill>
            <a:blip r:embed="rId17">
              <a:alphaModFix amt="6000"/>
              <a:extLst>
                <a:ext uri="{96DAC541-7B7A-43D3-8B79-37D633B846F1}">
                  <asvg:svgBlip xmlns:asvg="http://schemas.microsoft.com/office/drawing/2016/SVG/main" r:embed="rId18"/>
                </a:ext>
              </a:extLst>
            </a:blip>
            <a:stretch>
              <a:fillRect l="0" t="0" r="0" b="0"/>
            </a:stretch>
          </a:blipFill>
        </p:spPr>
      </p:sp>
      <p:sp>
        <p:nvSpPr>
          <p:cNvPr name="Freeform 14" id="14"/>
          <p:cNvSpPr/>
          <p:nvPr/>
        </p:nvSpPr>
        <p:spPr>
          <a:xfrm flipH="false" flipV="false" rot="0">
            <a:off x="16401569" y="6663764"/>
            <a:ext cx="1612207" cy="1814017"/>
          </a:xfrm>
          <a:custGeom>
            <a:avLst/>
            <a:gdLst/>
            <a:ahLst/>
            <a:cxnLst/>
            <a:rect r="r" b="b" t="t" l="l"/>
            <a:pathLst>
              <a:path h="1814017" w="1612207">
                <a:moveTo>
                  <a:pt x="0" y="0"/>
                </a:moveTo>
                <a:lnTo>
                  <a:pt x="1612208" y="0"/>
                </a:lnTo>
                <a:lnTo>
                  <a:pt x="1612208" y="1814017"/>
                </a:lnTo>
                <a:lnTo>
                  <a:pt x="0" y="1814017"/>
                </a:lnTo>
                <a:lnTo>
                  <a:pt x="0" y="0"/>
                </a:lnTo>
                <a:close/>
              </a:path>
            </a:pathLst>
          </a:custGeom>
          <a:blipFill>
            <a:blip r:embed="rId19">
              <a:alphaModFix amt="6000"/>
              <a:extLst>
                <a:ext uri="{96DAC541-7B7A-43D3-8B79-37D633B846F1}">
                  <asvg:svgBlip xmlns:asvg="http://schemas.microsoft.com/office/drawing/2016/SVG/main" r:embed="rId20"/>
                </a:ext>
              </a:extLst>
            </a:blip>
            <a:stretch>
              <a:fillRect l="0" t="0" r="0" b="0"/>
            </a:stretch>
          </a:blipFill>
        </p:spPr>
      </p:sp>
      <p:sp>
        <p:nvSpPr>
          <p:cNvPr name="Freeform 15" id="15"/>
          <p:cNvSpPr/>
          <p:nvPr/>
        </p:nvSpPr>
        <p:spPr>
          <a:xfrm flipH="false" flipV="false" rot="0">
            <a:off x="5372873" y="8221101"/>
            <a:ext cx="1758264" cy="1494525"/>
          </a:xfrm>
          <a:custGeom>
            <a:avLst/>
            <a:gdLst/>
            <a:ahLst/>
            <a:cxnLst/>
            <a:rect r="r" b="b" t="t" l="l"/>
            <a:pathLst>
              <a:path h="1494525" w="1758264">
                <a:moveTo>
                  <a:pt x="0" y="0"/>
                </a:moveTo>
                <a:lnTo>
                  <a:pt x="1758265" y="0"/>
                </a:lnTo>
                <a:lnTo>
                  <a:pt x="1758265" y="1494524"/>
                </a:lnTo>
                <a:lnTo>
                  <a:pt x="0" y="1494524"/>
                </a:lnTo>
                <a:lnTo>
                  <a:pt x="0" y="0"/>
                </a:lnTo>
                <a:close/>
              </a:path>
            </a:pathLst>
          </a:custGeom>
          <a:blipFill>
            <a:blip r:embed="rId21">
              <a:alphaModFix amt="6000"/>
              <a:extLst>
                <a:ext uri="{96DAC541-7B7A-43D3-8B79-37D633B846F1}">
                  <asvg:svgBlip xmlns:asvg="http://schemas.microsoft.com/office/drawing/2016/SVG/main" r:embed="rId22"/>
                </a:ext>
              </a:extLst>
            </a:blip>
            <a:stretch>
              <a:fillRect l="0" t="0" r="0" b="0"/>
            </a:stretch>
          </a:blipFill>
        </p:spPr>
      </p:sp>
      <p:sp>
        <p:nvSpPr>
          <p:cNvPr name="Freeform 16" id="16"/>
          <p:cNvSpPr/>
          <p:nvPr/>
        </p:nvSpPr>
        <p:spPr>
          <a:xfrm flipH="false" flipV="false" rot="0">
            <a:off x="10886569" y="5602940"/>
            <a:ext cx="2086911" cy="2305979"/>
          </a:xfrm>
          <a:custGeom>
            <a:avLst/>
            <a:gdLst/>
            <a:ahLst/>
            <a:cxnLst/>
            <a:rect r="r" b="b" t="t" l="l"/>
            <a:pathLst>
              <a:path h="2305979" w="2086911">
                <a:moveTo>
                  <a:pt x="0" y="0"/>
                </a:moveTo>
                <a:lnTo>
                  <a:pt x="2086911" y="0"/>
                </a:lnTo>
                <a:lnTo>
                  <a:pt x="2086911" y="2305979"/>
                </a:lnTo>
                <a:lnTo>
                  <a:pt x="0" y="2305979"/>
                </a:lnTo>
                <a:lnTo>
                  <a:pt x="0" y="0"/>
                </a:lnTo>
                <a:close/>
              </a:path>
            </a:pathLst>
          </a:custGeom>
          <a:blipFill>
            <a:blip r:embed="rId23">
              <a:alphaModFix amt="6000"/>
              <a:extLst>
                <a:ext uri="{96DAC541-7B7A-43D3-8B79-37D633B846F1}">
                  <asvg:svgBlip xmlns:asvg="http://schemas.microsoft.com/office/drawing/2016/SVG/main" r:embed="rId24"/>
                </a:ext>
              </a:extLst>
            </a:blip>
            <a:stretch>
              <a:fillRect l="0" t="0" r="0" b="0"/>
            </a:stretch>
          </a:blipFill>
        </p:spPr>
      </p:sp>
      <p:sp>
        <p:nvSpPr>
          <p:cNvPr name="Freeform 17" id="17"/>
          <p:cNvSpPr/>
          <p:nvPr/>
        </p:nvSpPr>
        <p:spPr>
          <a:xfrm flipH="false" flipV="false" rot="0">
            <a:off x="8892306" y="8221101"/>
            <a:ext cx="4211370" cy="1900381"/>
          </a:xfrm>
          <a:custGeom>
            <a:avLst/>
            <a:gdLst/>
            <a:ahLst/>
            <a:cxnLst/>
            <a:rect r="r" b="b" t="t" l="l"/>
            <a:pathLst>
              <a:path h="1900381" w="4211370">
                <a:moveTo>
                  <a:pt x="0" y="0"/>
                </a:moveTo>
                <a:lnTo>
                  <a:pt x="4211370" y="0"/>
                </a:lnTo>
                <a:lnTo>
                  <a:pt x="4211370" y="1900380"/>
                </a:lnTo>
                <a:lnTo>
                  <a:pt x="0" y="1900380"/>
                </a:lnTo>
                <a:lnTo>
                  <a:pt x="0" y="0"/>
                </a:lnTo>
                <a:close/>
              </a:path>
            </a:pathLst>
          </a:custGeom>
          <a:blipFill>
            <a:blip r:embed="rId25">
              <a:alphaModFix amt="6000"/>
              <a:extLst>
                <a:ext uri="{96DAC541-7B7A-43D3-8B79-37D633B846F1}">
                  <asvg:svgBlip xmlns:asvg="http://schemas.microsoft.com/office/drawing/2016/SVG/main" r:embed="rId26"/>
                </a:ext>
              </a:extLst>
            </a:blip>
            <a:stretch>
              <a:fillRect l="0" t="0" r="0" b="0"/>
            </a:stretch>
          </a:blipFill>
        </p:spPr>
      </p:sp>
      <p:sp>
        <p:nvSpPr>
          <p:cNvPr name="Freeform 18" id="18"/>
          <p:cNvSpPr/>
          <p:nvPr/>
        </p:nvSpPr>
        <p:spPr>
          <a:xfrm flipH="false" flipV="false" rot="0">
            <a:off x="1952533" y="7908919"/>
            <a:ext cx="1995875" cy="1995875"/>
          </a:xfrm>
          <a:custGeom>
            <a:avLst/>
            <a:gdLst/>
            <a:ahLst/>
            <a:cxnLst/>
            <a:rect r="r" b="b" t="t" l="l"/>
            <a:pathLst>
              <a:path h="1995875" w="1995875">
                <a:moveTo>
                  <a:pt x="0" y="0"/>
                </a:moveTo>
                <a:lnTo>
                  <a:pt x="1995875" y="0"/>
                </a:lnTo>
                <a:lnTo>
                  <a:pt x="1995875" y="1995875"/>
                </a:lnTo>
                <a:lnTo>
                  <a:pt x="0" y="1995875"/>
                </a:lnTo>
                <a:lnTo>
                  <a:pt x="0" y="0"/>
                </a:lnTo>
                <a:close/>
              </a:path>
            </a:pathLst>
          </a:custGeom>
          <a:blipFill>
            <a:blip r:embed="rId27">
              <a:alphaModFix amt="6000"/>
              <a:extLst>
                <a:ext uri="{96DAC541-7B7A-43D3-8B79-37D633B846F1}">
                  <asvg:svgBlip xmlns:asvg="http://schemas.microsoft.com/office/drawing/2016/SVG/main" r:embed="rId28"/>
                </a:ext>
              </a:extLst>
            </a:blip>
            <a:stretch>
              <a:fillRect l="0" t="0" r="0" b="0"/>
            </a:stretch>
          </a:blipFill>
        </p:spPr>
      </p:sp>
      <p:sp>
        <p:nvSpPr>
          <p:cNvPr name="TextBox 19" id="19"/>
          <p:cNvSpPr txBox="true"/>
          <p:nvPr/>
        </p:nvSpPr>
        <p:spPr>
          <a:xfrm rot="0">
            <a:off x="354023" y="-39518"/>
            <a:ext cx="17507893" cy="1726860"/>
          </a:xfrm>
          <a:prstGeom prst="rect">
            <a:avLst/>
          </a:prstGeom>
        </p:spPr>
        <p:txBody>
          <a:bodyPr anchor="t" rtlCol="false" tIns="0" lIns="0" bIns="0" rIns="0">
            <a:spAutoFit/>
          </a:bodyPr>
          <a:lstStyle/>
          <a:p>
            <a:pPr algn="ctr">
              <a:lnSpc>
                <a:spcPts val="12184"/>
              </a:lnSpc>
              <a:spcBef>
                <a:spcPct val="0"/>
              </a:spcBef>
            </a:pPr>
            <a:r>
              <a:rPr lang="en-US" b="true" sz="8703">
                <a:solidFill>
                  <a:srgbClr val="000000"/>
                </a:solidFill>
                <a:latin typeface="Cooper Hewitt Bold"/>
                <a:ea typeface="Cooper Hewitt Bold"/>
                <a:cs typeface="Cooper Hewitt Bold"/>
                <a:sym typeface="Cooper Hewitt Bold"/>
              </a:rPr>
              <a:t>Agenda - 10/27/2025</a:t>
            </a:r>
          </a:p>
        </p:txBody>
      </p:sp>
      <p:sp>
        <p:nvSpPr>
          <p:cNvPr name="TextBox 20" id="20"/>
          <p:cNvSpPr txBox="true"/>
          <p:nvPr/>
        </p:nvSpPr>
        <p:spPr>
          <a:xfrm rot="0">
            <a:off x="617225" y="2782190"/>
            <a:ext cx="17670775" cy="1686305"/>
          </a:xfrm>
          <a:prstGeom prst="rect">
            <a:avLst/>
          </a:prstGeom>
        </p:spPr>
        <p:txBody>
          <a:bodyPr anchor="t" rtlCol="false" tIns="0" lIns="0" bIns="0" rIns="0">
            <a:spAutoFit/>
          </a:bodyPr>
          <a:lstStyle/>
          <a:p>
            <a:pPr algn="l">
              <a:lnSpc>
                <a:spcPts val="6804"/>
              </a:lnSpc>
              <a:spcBef>
                <a:spcPct val="0"/>
              </a:spcBef>
            </a:pPr>
            <a:r>
              <a:rPr lang="en-US" b="true" sz="4860">
                <a:solidFill>
                  <a:srgbClr val="000000"/>
                </a:solidFill>
                <a:latin typeface="Tex Gyre Termes Bold"/>
                <a:ea typeface="Tex Gyre Termes Bold"/>
                <a:cs typeface="Tex Gyre Termes Bold"/>
                <a:sym typeface="Tex Gyre Termes Bold"/>
              </a:rPr>
              <a:t>12pm -  </a:t>
            </a:r>
            <a:r>
              <a:rPr lang="en-US" sz="4860">
                <a:solidFill>
                  <a:srgbClr val="000000"/>
                </a:solidFill>
                <a:latin typeface="Tex Gyre Termes"/>
                <a:ea typeface="Tex Gyre Termes"/>
                <a:cs typeface="Tex Gyre Termes"/>
                <a:sym typeface="Tex Gyre Termes"/>
              </a:rPr>
              <a:t>Early Registration &amp; set up for all exhibitors, sponsors, and vehicle displays begins</a:t>
            </a:r>
            <a:r>
              <a:rPr lang="en-US" b="true" sz="4860">
                <a:solidFill>
                  <a:srgbClr val="000000"/>
                </a:solidFill>
                <a:latin typeface="Tex Gyre Termes Bold"/>
                <a:ea typeface="Tex Gyre Termes Bold"/>
                <a:cs typeface="Tex Gyre Termes Bold"/>
                <a:sym typeface="Tex Gyre Termes Bold"/>
              </a:rPr>
              <a:t> </a:t>
            </a:r>
          </a:p>
        </p:txBody>
      </p:sp>
      <p:sp>
        <p:nvSpPr>
          <p:cNvPr name="TextBox 21" id="21"/>
          <p:cNvSpPr txBox="true"/>
          <p:nvPr/>
        </p:nvSpPr>
        <p:spPr>
          <a:xfrm rot="0">
            <a:off x="617225" y="6889681"/>
            <a:ext cx="11745813" cy="829055"/>
          </a:xfrm>
          <a:prstGeom prst="rect">
            <a:avLst/>
          </a:prstGeom>
        </p:spPr>
        <p:txBody>
          <a:bodyPr anchor="t" rtlCol="false" tIns="0" lIns="0" bIns="0" rIns="0">
            <a:spAutoFit/>
          </a:bodyPr>
          <a:lstStyle/>
          <a:p>
            <a:pPr algn="l">
              <a:lnSpc>
                <a:spcPts val="6804"/>
              </a:lnSpc>
              <a:spcBef>
                <a:spcPct val="0"/>
              </a:spcBef>
            </a:pPr>
            <a:r>
              <a:rPr lang="en-US" b="true" sz="4860">
                <a:solidFill>
                  <a:srgbClr val="000000"/>
                </a:solidFill>
                <a:latin typeface="Tex Gyre Termes Bold"/>
                <a:ea typeface="Tex Gyre Termes Bold"/>
                <a:cs typeface="Tex Gyre Termes Bold"/>
                <a:sym typeface="Tex Gyre Termes Bold"/>
              </a:rPr>
              <a:t>5pm -  </a:t>
            </a:r>
            <a:r>
              <a:rPr lang="en-US" sz="4860">
                <a:solidFill>
                  <a:srgbClr val="000000"/>
                </a:solidFill>
                <a:latin typeface="Tex Gyre Termes"/>
                <a:ea typeface="Tex Gyre Termes"/>
                <a:cs typeface="Tex Gyre Termes"/>
                <a:sym typeface="Tex Gyre Termes"/>
              </a:rPr>
              <a:t>Networking &amp; Hors d’oeuvres reception</a:t>
            </a:r>
          </a:p>
        </p:txBody>
      </p:sp>
      <p:sp>
        <p:nvSpPr>
          <p:cNvPr name="TextBox 22" id="22"/>
          <p:cNvSpPr txBox="true"/>
          <p:nvPr/>
        </p:nvSpPr>
        <p:spPr>
          <a:xfrm rot="0">
            <a:off x="617225" y="8614087"/>
            <a:ext cx="6436668" cy="829055"/>
          </a:xfrm>
          <a:prstGeom prst="rect">
            <a:avLst/>
          </a:prstGeom>
        </p:spPr>
        <p:txBody>
          <a:bodyPr anchor="t" rtlCol="false" tIns="0" lIns="0" bIns="0" rIns="0">
            <a:spAutoFit/>
          </a:bodyPr>
          <a:lstStyle/>
          <a:p>
            <a:pPr algn="ctr">
              <a:lnSpc>
                <a:spcPts val="6804"/>
              </a:lnSpc>
              <a:spcBef>
                <a:spcPct val="0"/>
              </a:spcBef>
            </a:pPr>
            <a:r>
              <a:rPr lang="en-US" b="true" sz="4860">
                <a:solidFill>
                  <a:srgbClr val="000000"/>
                </a:solidFill>
                <a:latin typeface="Tex Gyre Termes Bold"/>
                <a:ea typeface="Tex Gyre Termes Bold"/>
                <a:cs typeface="Tex Gyre Termes Bold"/>
                <a:sym typeface="Tex Gyre Termes Bold"/>
              </a:rPr>
              <a:t>6:30pm -  </a:t>
            </a:r>
            <a:r>
              <a:rPr lang="en-US" sz="4860">
                <a:solidFill>
                  <a:srgbClr val="000000"/>
                </a:solidFill>
                <a:latin typeface="Tex Gyre Termes"/>
                <a:ea typeface="Tex Gyre Termes"/>
                <a:cs typeface="Tex Gyre Termes"/>
                <a:sym typeface="Tex Gyre Termes"/>
              </a:rPr>
              <a:t>End for the day</a:t>
            </a:r>
          </a:p>
        </p:txBody>
      </p:sp>
      <p:sp>
        <p:nvSpPr>
          <p:cNvPr name="TextBox 23" id="23"/>
          <p:cNvSpPr txBox="true"/>
          <p:nvPr/>
        </p:nvSpPr>
        <p:spPr>
          <a:xfrm rot="0">
            <a:off x="617225" y="5165276"/>
            <a:ext cx="16382206" cy="829055"/>
          </a:xfrm>
          <a:prstGeom prst="rect">
            <a:avLst/>
          </a:prstGeom>
        </p:spPr>
        <p:txBody>
          <a:bodyPr anchor="t" rtlCol="false" tIns="0" lIns="0" bIns="0" rIns="0">
            <a:spAutoFit/>
          </a:bodyPr>
          <a:lstStyle/>
          <a:p>
            <a:pPr algn="l">
              <a:lnSpc>
                <a:spcPts val="6804"/>
              </a:lnSpc>
              <a:spcBef>
                <a:spcPct val="0"/>
              </a:spcBef>
            </a:pPr>
            <a:r>
              <a:rPr lang="en-US" b="true" sz="4860">
                <a:solidFill>
                  <a:srgbClr val="000000"/>
                </a:solidFill>
                <a:latin typeface="Tex Gyre Termes Bold"/>
                <a:ea typeface="Tex Gyre Termes Bold"/>
                <a:cs typeface="Tex Gyre Termes Bold"/>
                <a:sym typeface="Tex Gyre Termes Bold"/>
              </a:rPr>
              <a:t>1:30pm -  </a:t>
            </a:r>
            <a:r>
              <a:rPr lang="en-US" sz="4860">
                <a:solidFill>
                  <a:srgbClr val="000000"/>
                </a:solidFill>
                <a:latin typeface="Tex Gyre Termes"/>
                <a:ea typeface="Tex Gyre Termes"/>
                <a:cs typeface="Tex Gyre Termes"/>
                <a:sym typeface="Tex Gyre Termes"/>
              </a:rPr>
              <a:t>Private tours of City of Madison Fleet Service Building</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891485"/>
            <a:ext cx="18288000" cy="8395515"/>
            <a:chOff x="0" y="0"/>
            <a:chExt cx="4816593" cy="2211164"/>
          </a:xfrm>
        </p:grpSpPr>
        <p:sp>
          <p:nvSpPr>
            <p:cNvPr name="Freeform 3" id="3"/>
            <p:cNvSpPr/>
            <p:nvPr/>
          </p:nvSpPr>
          <p:spPr>
            <a:xfrm flipH="false" flipV="false" rot="0">
              <a:off x="0" y="0"/>
              <a:ext cx="4816592" cy="2211164"/>
            </a:xfrm>
            <a:custGeom>
              <a:avLst/>
              <a:gdLst/>
              <a:ahLst/>
              <a:cxnLst/>
              <a:rect r="r" b="b" t="t" l="l"/>
              <a:pathLst>
                <a:path h="2211164" w="4816592">
                  <a:moveTo>
                    <a:pt x="0" y="0"/>
                  </a:moveTo>
                  <a:lnTo>
                    <a:pt x="4816592" y="0"/>
                  </a:lnTo>
                  <a:lnTo>
                    <a:pt x="4816592" y="2211164"/>
                  </a:lnTo>
                  <a:lnTo>
                    <a:pt x="0" y="2211164"/>
                  </a:lnTo>
                  <a:close/>
                </a:path>
              </a:pathLst>
            </a:custGeom>
            <a:solidFill>
              <a:srgbClr val="FFFFFF"/>
            </a:solidFill>
          </p:spPr>
        </p:sp>
        <p:sp>
          <p:nvSpPr>
            <p:cNvPr name="TextBox 4" id="4"/>
            <p:cNvSpPr txBox="true"/>
            <p:nvPr/>
          </p:nvSpPr>
          <p:spPr>
            <a:xfrm>
              <a:off x="0" y="-38100"/>
              <a:ext cx="4816593" cy="2249264"/>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5118275" y="5181490"/>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6000"/>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0027002" y="2755207"/>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6000"/>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14471469" y="4792346"/>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6000"/>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1171982" y="27784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6000"/>
              <a:extLst>
                <a:ext uri="{96DAC541-7B7A-43D3-8B79-37D633B846F1}">
                  <asvg:svgBlip xmlns:asvg="http://schemas.microsoft.com/office/drawing/2016/SVG/main" r:embed="rId9"/>
                </a:ext>
              </a:extLst>
            </a:blip>
            <a:stretch>
              <a:fillRect l="0" t="0" r="0" b="0"/>
            </a:stretch>
          </a:blipFill>
        </p:spPr>
      </p:sp>
      <p:sp>
        <p:nvSpPr>
          <p:cNvPr name="Freeform 9" id="9"/>
          <p:cNvSpPr/>
          <p:nvPr/>
        </p:nvSpPr>
        <p:spPr>
          <a:xfrm flipH="false" flipV="false" rot="0">
            <a:off x="14941223" y="2016223"/>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6000"/>
              <a:extLst>
                <a:ext uri="{96DAC541-7B7A-43D3-8B79-37D633B846F1}">
                  <asvg:svgBlip xmlns:asvg="http://schemas.microsoft.com/office/drawing/2016/SVG/main" r:embed="rId11"/>
                </a:ext>
              </a:extLst>
            </a:blip>
            <a:stretch>
              <a:fillRect l="0" t="0" r="0" b="0"/>
            </a:stretch>
          </a:blipFill>
        </p:spPr>
      </p:sp>
      <p:sp>
        <p:nvSpPr>
          <p:cNvPr name="Freeform 10" id="10"/>
          <p:cNvSpPr/>
          <p:nvPr/>
        </p:nvSpPr>
        <p:spPr>
          <a:xfrm flipH="false" flipV="false" rot="0">
            <a:off x="0" y="2016223"/>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6000"/>
              <a:extLst>
                <a:ext uri="{96DAC541-7B7A-43D3-8B79-37D633B846F1}">
                  <asvg:svgBlip xmlns:asvg="http://schemas.microsoft.com/office/drawing/2016/SVG/main" r:embed="rId13"/>
                </a:ext>
              </a:extLst>
            </a:blip>
            <a:stretch>
              <a:fillRect l="0" t="0" r="0" b="0"/>
            </a:stretch>
          </a:blipFill>
        </p:spPr>
      </p:sp>
      <p:sp>
        <p:nvSpPr>
          <p:cNvPr name="Freeform 11" id="11"/>
          <p:cNvSpPr/>
          <p:nvPr/>
        </p:nvSpPr>
        <p:spPr>
          <a:xfrm flipH="false" flipV="false" rot="0">
            <a:off x="6753246" y="2390047"/>
            <a:ext cx="3273756" cy="2189324"/>
          </a:xfrm>
          <a:custGeom>
            <a:avLst/>
            <a:gdLst/>
            <a:ahLst/>
            <a:cxnLst/>
            <a:rect r="r" b="b" t="t" l="l"/>
            <a:pathLst>
              <a:path h="2189324" w="3273756">
                <a:moveTo>
                  <a:pt x="0" y="0"/>
                </a:moveTo>
                <a:lnTo>
                  <a:pt x="3273756" y="0"/>
                </a:lnTo>
                <a:lnTo>
                  <a:pt x="3273756" y="2189324"/>
                </a:lnTo>
                <a:lnTo>
                  <a:pt x="0" y="2189324"/>
                </a:lnTo>
                <a:lnTo>
                  <a:pt x="0" y="0"/>
                </a:lnTo>
                <a:close/>
              </a:path>
            </a:pathLst>
          </a:custGeom>
          <a:blipFill>
            <a:blip r:embed="rId14">
              <a:alphaModFix amt="6000"/>
              <a:extLst>
                <a:ext uri="{96DAC541-7B7A-43D3-8B79-37D633B846F1}">
                  <asvg:svgBlip xmlns:asvg="http://schemas.microsoft.com/office/drawing/2016/SVG/main" r:embed="rId15"/>
                </a:ext>
              </a:extLst>
            </a:blip>
            <a:stretch>
              <a:fillRect l="0" t="0" r="0" b="0"/>
            </a:stretch>
          </a:blipFill>
        </p:spPr>
      </p:sp>
      <p:sp>
        <p:nvSpPr>
          <p:cNvPr name="Freeform 12" id="12"/>
          <p:cNvSpPr/>
          <p:nvPr/>
        </p:nvSpPr>
        <p:spPr>
          <a:xfrm flipH="false" flipV="false" rot="0">
            <a:off x="13844894" y="7383331"/>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6000"/>
            </a:blip>
            <a:stretch>
              <a:fillRect l="0" t="0" r="0" b="0"/>
            </a:stretch>
          </a:blipFill>
        </p:spPr>
      </p:sp>
      <p:sp>
        <p:nvSpPr>
          <p:cNvPr name="Freeform 13" id="13"/>
          <p:cNvSpPr/>
          <p:nvPr/>
        </p:nvSpPr>
        <p:spPr>
          <a:xfrm flipH="false" flipV="false" rot="0">
            <a:off x="472958" y="6318181"/>
            <a:ext cx="3363190" cy="1193932"/>
          </a:xfrm>
          <a:custGeom>
            <a:avLst/>
            <a:gdLst/>
            <a:ahLst/>
            <a:cxnLst/>
            <a:rect r="r" b="b" t="t" l="l"/>
            <a:pathLst>
              <a:path h="1193932" w="3363190">
                <a:moveTo>
                  <a:pt x="0" y="0"/>
                </a:moveTo>
                <a:lnTo>
                  <a:pt x="3363189" y="0"/>
                </a:lnTo>
                <a:lnTo>
                  <a:pt x="3363189" y="1193933"/>
                </a:lnTo>
                <a:lnTo>
                  <a:pt x="0" y="1193933"/>
                </a:lnTo>
                <a:lnTo>
                  <a:pt x="0" y="0"/>
                </a:lnTo>
                <a:close/>
              </a:path>
            </a:pathLst>
          </a:custGeom>
          <a:blipFill>
            <a:blip r:embed="rId17">
              <a:alphaModFix amt="6000"/>
              <a:extLst>
                <a:ext uri="{96DAC541-7B7A-43D3-8B79-37D633B846F1}">
                  <asvg:svgBlip xmlns:asvg="http://schemas.microsoft.com/office/drawing/2016/SVG/main" r:embed="rId18"/>
                </a:ext>
              </a:extLst>
            </a:blip>
            <a:stretch>
              <a:fillRect l="0" t="0" r="0" b="0"/>
            </a:stretch>
          </a:blipFill>
        </p:spPr>
      </p:sp>
      <p:sp>
        <p:nvSpPr>
          <p:cNvPr name="Freeform 14" id="14"/>
          <p:cNvSpPr/>
          <p:nvPr/>
        </p:nvSpPr>
        <p:spPr>
          <a:xfrm flipH="false" flipV="false" rot="0">
            <a:off x="16401569" y="6663764"/>
            <a:ext cx="1612207" cy="1814017"/>
          </a:xfrm>
          <a:custGeom>
            <a:avLst/>
            <a:gdLst/>
            <a:ahLst/>
            <a:cxnLst/>
            <a:rect r="r" b="b" t="t" l="l"/>
            <a:pathLst>
              <a:path h="1814017" w="1612207">
                <a:moveTo>
                  <a:pt x="0" y="0"/>
                </a:moveTo>
                <a:lnTo>
                  <a:pt x="1612208" y="0"/>
                </a:lnTo>
                <a:lnTo>
                  <a:pt x="1612208" y="1814017"/>
                </a:lnTo>
                <a:lnTo>
                  <a:pt x="0" y="1814017"/>
                </a:lnTo>
                <a:lnTo>
                  <a:pt x="0" y="0"/>
                </a:lnTo>
                <a:close/>
              </a:path>
            </a:pathLst>
          </a:custGeom>
          <a:blipFill>
            <a:blip r:embed="rId19">
              <a:alphaModFix amt="6000"/>
              <a:extLst>
                <a:ext uri="{96DAC541-7B7A-43D3-8B79-37D633B846F1}">
                  <asvg:svgBlip xmlns:asvg="http://schemas.microsoft.com/office/drawing/2016/SVG/main" r:embed="rId20"/>
                </a:ext>
              </a:extLst>
            </a:blip>
            <a:stretch>
              <a:fillRect l="0" t="0" r="0" b="0"/>
            </a:stretch>
          </a:blipFill>
        </p:spPr>
      </p:sp>
      <p:sp>
        <p:nvSpPr>
          <p:cNvPr name="Freeform 15" id="15"/>
          <p:cNvSpPr/>
          <p:nvPr/>
        </p:nvSpPr>
        <p:spPr>
          <a:xfrm flipH="false" flipV="false" rot="0">
            <a:off x="5372873" y="8221101"/>
            <a:ext cx="1758264" cy="1494525"/>
          </a:xfrm>
          <a:custGeom>
            <a:avLst/>
            <a:gdLst/>
            <a:ahLst/>
            <a:cxnLst/>
            <a:rect r="r" b="b" t="t" l="l"/>
            <a:pathLst>
              <a:path h="1494525" w="1758264">
                <a:moveTo>
                  <a:pt x="0" y="0"/>
                </a:moveTo>
                <a:lnTo>
                  <a:pt x="1758265" y="0"/>
                </a:lnTo>
                <a:lnTo>
                  <a:pt x="1758265" y="1494524"/>
                </a:lnTo>
                <a:lnTo>
                  <a:pt x="0" y="1494524"/>
                </a:lnTo>
                <a:lnTo>
                  <a:pt x="0" y="0"/>
                </a:lnTo>
                <a:close/>
              </a:path>
            </a:pathLst>
          </a:custGeom>
          <a:blipFill>
            <a:blip r:embed="rId21">
              <a:alphaModFix amt="6000"/>
              <a:extLst>
                <a:ext uri="{96DAC541-7B7A-43D3-8B79-37D633B846F1}">
                  <asvg:svgBlip xmlns:asvg="http://schemas.microsoft.com/office/drawing/2016/SVG/main" r:embed="rId22"/>
                </a:ext>
              </a:extLst>
            </a:blip>
            <a:stretch>
              <a:fillRect l="0" t="0" r="0" b="0"/>
            </a:stretch>
          </a:blipFill>
        </p:spPr>
      </p:sp>
      <p:sp>
        <p:nvSpPr>
          <p:cNvPr name="Freeform 16" id="16"/>
          <p:cNvSpPr/>
          <p:nvPr/>
        </p:nvSpPr>
        <p:spPr>
          <a:xfrm flipH="false" flipV="false" rot="0">
            <a:off x="10886569" y="5602940"/>
            <a:ext cx="2086911" cy="2305979"/>
          </a:xfrm>
          <a:custGeom>
            <a:avLst/>
            <a:gdLst/>
            <a:ahLst/>
            <a:cxnLst/>
            <a:rect r="r" b="b" t="t" l="l"/>
            <a:pathLst>
              <a:path h="2305979" w="2086911">
                <a:moveTo>
                  <a:pt x="0" y="0"/>
                </a:moveTo>
                <a:lnTo>
                  <a:pt x="2086911" y="0"/>
                </a:lnTo>
                <a:lnTo>
                  <a:pt x="2086911" y="2305979"/>
                </a:lnTo>
                <a:lnTo>
                  <a:pt x="0" y="2305979"/>
                </a:lnTo>
                <a:lnTo>
                  <a:pt x="0" y="0"/>
                </a:lnTo>
                <a:close/>
              </a:path>
            </a:pathLst>
          </a:custGeom>
          <a:blipFill>
            <a:blip r:embed="rId23">
              <a:alphaModFix amt="6000"/>
              <a:extLst>
                <a:ext uri="{96DAC541-7B7A-43D3-8B79-37D633B846F1}">
                  <asvg:svgBlip xmlns:asvg="http://schemas.microsoft.com/office/drawing/2016/SVG/main" r:embed="rId24"/>
                </a:ext>
              </a:extLst>
            </a:blip>
            <a:stretch>
              <a:fillRect l="0" t="0" r="0" b="0"/>
            </a:stretch>
          </a:blipFill>
        </p:spPr>
      </p:sp>
      <p:sp>
        <p:nvSpPr>
          <p:cNvPr name="Freeform 17" id="17"/>
          <p:cNvSpPr/>
          <p:nvPr/>
        </p:nvSpPr>
        <p:spPr>
          <a:xfrm flipH="false" flipV="false" rot="0">
            <a:off x="8892306" y="8221101"/>
            <a:ext cx="4211370" cy="1900381"/>
          </a:xfrm>
          <a:custGeom>
            <a:avLst/>
            <a:gdLst/>
            <a:ahLst/>
            <a:cxnLst/>
            <a:rect r="r" b="b" t="t" l="l"/>
            <a:pathLst>
              <a:path h="1900381" w="4211370">
                <a:moveTo>
                  <a:pt x="0" y="0"/>
                </a:moveTo>
                <a:lnTo>
                  <a:pt x="4211370" y="0"/>
                </a:lnTo>
                <a:lnTo>
                  <a:pt x="4211370" y="1900380"/>
                </a:lnTo>
                <a:lnTo>
                  <a:pt x="0" y="1900380"/>
                </a:lnTo>
                <a:lnTo>
                  <a:pt x="0" y="0"/>
                </a:lnTo>
                <a:close/>
              </a:path>
            </a:pathLst>
          </a:custGeom>
          <a:blipFill>
            <a:blip r:embed="rId25">
              <a:alphaModFix amt="6000"/>
              <a:extLst>
                <a:ext uri="{96DAC541-7B7A-43D3-8B79-37D633B846F1}">
                  <asvg:svgBlip xmlns:asvg="http://schemas.microsoft.com/office/drawing/2016/SVG/main" r:embed="rId26"/>
                </a:ext>
              </a:extLst>
            </a:blip>
            <a:stretch>
              <a:fillRect l="0" t="0" r="0" b="0"/>
            </a:stretch>
          </a:blipFill>
        </p:spPr>
      </p:sp>
      <p:sp>
        <p:nvSpPr>
          <p:cNvPr name="Freeform 18" id="18"/>
          <p:cNvSpPr/>
          <p:nvPr/>
        </p:nvSpPr>
        <p:spPr>
          <a:xfrm flipH="false" flipV="false" rot="0">
            <a:off x="1952533" y="7908919"/>
            <a:ext cx="1995875" cy="1995875"/>
          </a:xfrm>
          <a:custGeom>
            <a:avLst/>
            <a:gdLst/>
            <a:ahLst/>
            <a:cxnLst/>
            <a:rect r="r" b="b" t="t" l="l"/>
            <a:pathLst>
              <a:path h="1995875" w="1995875">
                <a:moveTo>
                  <a:pt x="0" y="0"/>
                </a:moveTo>
                <a:lnTo>
                  <a:pt x="1995875" y="0"/>
                </a:lnTo>
                <a:lnTo>
                  <a:pt x="1995875" y="1995875"/>
                </a:lnTo>
                <a:lnTo>
                  <a:pt x="0" y="1995875"/>
                </a:lnTo>
                <a:lnTo>
                  <a:pt x="0" y="0"/>
                </a:lnTo>
                <a:close/>
              </a:path>
            </a:pathLst>
          </a:custGeom>
          <a:blipFill>
            <a:blip r:embed="rId27">
              <a:alphaModFix amt="6000"/>
              <a:extLst>
                <a:ext uri="{96DAC541-7B7A-43D3-8B79-37D633B846F1}">
                  <asvg:svgBlip xmlns:asvg="http://schemas.microsoft.com/office/drawing/2016/SVG/main" r:embed="rId28"/>
                </a:ext>
              </a:extLst>
            </a:blip>
            <a:stretch>
              <a:fillRect l="0" t="0" r="0" b="0"/>
            </a:stretch>
          </a:blipFill>
        </p:spPr>
      </p:sp>
      <p:sp>
        <p:nvSpPr>
          <p:cNvPr name="TextBox 19" id="19"/>
          <p:cNvSpPr txBox="true"/>
          <p:nvPr/>
        </p:nvSpPr>
        <p:spPr>
          <a:xfrm rot="0">
            <a:off x="206996" y="-39518"/>
            <a:ext cx="17413330" cy="1726860"/>
          </a:xfrm>
          <a:prstGeom prst="rect">
            <a:avLst/>
          </a:prstGeom>
        </p:spPr>
        <p:txBody>
          <a:bodyPr anchor="t" rtlCol="false" tIns="0" lIns="0" bIns="0" rIns="0">
            <a:spAutoFit/>
          </a:bodyPr>
          <a:lstStyle/>
          <a:p>
            <a:pPr algn="ctr">
              <a:lnSpc>
                <a:spcPts val="12184"/>
              </a:lnSpc>
              <a:spcBef>
                <a:spcPct val="0"/>
              </a:spcBef>
            </a:pPr>
            <a:r>
              <a:rPr lang="en-US" b="true" sz="8703">
                <a:solidFill>
                  <a:srgbClr val="000000"/>
                </a:solidFill>
                <a:latin typeface="Cooper Hewitt Bold"/>
                <a:ea typeface="Cooper Hewitt Bold"/>
                <a:cs typeface="Cooper Hewitt Bold"/>
                <a:sym typeface="Cooper Hewitt Bold"/>
              </a:rPr>
              <a:t>Agenda - 10/28/2025</a:t>
            </a:r>
          </a:p>
        </p:txBody>
      </p:sp>
      <p:sp>
        <p:nvSpPr>
          <p:cNvPr name="TextBox 20" id="20"/>
          <p:cNvSpPr txBox="true"/>
          <p:nvPr/>
        </p:nvSpPr>
        <p:spPr>
          <a:xfrm rot="0">
            <a:off x="206996" y="1911448"/>
            <a:ext cx="18081004" cy="3814826"/>
          </a:xfrm>
          <a:prstGeom prst="rect">
            <a:avLst/>
          </a:prstGeom>
        </p:spPr>
        <p:txBody>
          <a:bodyPr anchor="t" rtlCol="false" tIns="0" lIns="0" bIns="0" rIns="0">
            <a:spAutoFit/>
          </a:bodyPr>
          <a:lstStyle/>
          <a:p>
            <a:pPr algn="l">
              <a:lnSpc>
                <a:spcPts val="7644"/>
              </a:lnSpc>
            </a:pPr>
            <a:r>
              <a:rPr lang="en-US" sz="5460" b="true">
                <a:solidFill>
                  <a:srgbClr val="215EF8"/>
                </a:solidFill>
                <a:latin typeface="Tex Gyre Termes Bold"/>
                <a:ea typeface="Tex Gyre Termes Bold"/>
                <a:cs typeface="Tex Gyre Termes Bold"/>
                <a:sym typeface="Tex Gyre Termes Bold"/>
              </a:rPr>
              <a:t>8am</a:t>
            </a:r>
            <a:r>
              <a:rPr lang="en-US" sz="5460" b="true">
                <a:solidFill>
                  <a:srgbClr val="000000"/>
                </a:solidFill>
                <a:latin typeface="Tex Gyre Termes Bold"/>
                <a:ea typeface="Tex Gyre Termes Bold"/>
                <a:cs typeface="Tex Gyre Termes Bold"/>
                <a:sym typeface="Tex Gyre Termes Bold"/>
              </a:rPr>
              <a:t>, Level 1: </a:t>
            </a:r>
            <a:r>
              <a:rPr lang="en-US" sz="5460">
                <a:solidFill>
                  <a:srgbClr val="000000"/>
                </a:solidFill>
                <a:latin typeface="Tex Gyre Termes"/>
                <a:ea typeface="Tex Gyre Termes"/>
                <a:cs typeface="Tex Gyre Termes"/>
                <a:sym typeface="Tex Gyre Termes"/>
              </a:rPr>
              <a:t>Expo halls opens</a:t>
            </a:r>
          </a:p>
          <a:p>
            <a:pPr algn="l">
              <a:lnSpc>
                <a:spcPts val="7644"/>
              </a:lnSpc>
            </a:pPr>
            <a:r>
              <a:rPr lang="en-US" sz="5460">
                <a:solidFill>
                  <a:srgbClr val="000000"/>
                </a:solidFill>
                <a:latin typeface="Tex Gyre Termes"/>
                <a:ea typeface="Tex Gyre Termes"/>
                <a:cs typeface="Tex Gyre Termes"/>
                <a:sym typeface="Tex Gyre Termes"/>
              </a:rPr>
              <a:t>         </a:t>
            </a:r>
            <a:r>
              <a:rPr lang="en-US" sz="5460" b="true">
                <a:solidFill>
                  <a:srgbClr val="000000"/>
                </a:solidFill>
                <a:latin typeface="Tex Gyre Termes Bold"/>
                <a:ea typeface="Tex Gyre Termes Bold"/>
                <a:cs typeface="Tex Gyre Termes Bold"/>
                <a:sym typeface="Tex Gyre Termes Bold"/>
              </a:rPr>
              <a:t>Level 4: </a:t>
            </a:r>
            <a:r>
              <a:rPr lang="en-US" sz="5460">
                <a:solidFill>
                  <a:srgbClr val="000000"/>
                </a:solidFill>
                <a:latin typeface="Tex Gyre Termes"/>
                <a:ea typeface="Tex Gyre Termes"/>
                <a:cs typeface="Tex Gyre Termes"/>
                <a:sym typeface="Tex Gyre Termes"/>
              </a:rPr>
              <a:t>Registration &amp; Continental Breakfast</a:t>
            </a:r>
          </a:p>
          <a:p>
            <a:pPr algn="l">
              <a:lnSpc>
                <a:spcPts val="7644"/>
              </a:lnSpc>
            </a:pPr>
            <a:r>
              <a:rPr lang="en-US" sz="5460">
                <a:solidFill>
                  <a:srgbClr val="000000"/>
                </a:solidFill>
                <a:latin typeface="Tex Gyre Termes"/>
                <a:ea typeface="Tex Gyre Termes"/>
                <a:cs typeface="Tex Gyre Termes"/>
                <a:sym typeface="Tex Gyre Termes"/>
              </a:rPr>
              <a:t>         </a:t>
            </a:r>
            <a:r>
              <a:rPr lang="en-US" sz="5460" b="true">
                <a:solidFill>
                  <a:srgbClr val="000000"/>
                </a:solidFill>
                <a:latin typeface="Tex Gyre Termes Bold"/>
                <a:ea typeface="Tex Gyre Termes Bold"/>
                <a:cs typeface="Tex Gyre Termes Bold"/>
                <a:sym typeface="Tex Gyre Termes Bold"/>
              </a:rPr>
              <a:t>Paid registrants check in to receive your Full Access</a:t>
            </a:r>
          </a:p>
          <a:p>
            <a:pPr algn="l">
              <a:lnSpc>
                <a:spcPts val="7644"/>
              </a:lnSpc>
              <a:spcBef>
                <a:spcPct val="0"/>
              </a:spcBef>
            </a:pPr>
            <a:r>
              <a:rPr lang="en-US" b="true" sz="5460">
                <a:solidFill>
                  <a:srgbClr val="000000"/>
                </a:solidFill>
                <a:latin typeface="Tex Gyre Termes Bold"/>
                <a:ea typeface="Tex Gyre Termes Bold"/>
                <a:cs typeface="Tex Gyre Termes Bold"/>
                <a:sym typeface="Tex Gyre Termes Bold"/>
              </a:rPr>
              <a:t>         Pass, then enter the Madison Ballroom for breakfast</a:t>
            </a:r>
          </a:p>
        </p:txBody>
      </p:sp>
      <p:sp>
        <p:nvSpPr>
          <p:cNvPr name="TextBox 21" id="21"/>
          <p:cNvSpPr txBox="true"/>
          <p:nvPr/>
        </p:nvSpPr>
        <p:spPr>
          <a:xfrm rot="0">
            <a:off x="206996" y="6051123"/>
            <a:ext cx="17413330" cy="1019239"/>
          </a:xfrm>
          <a:prstGeom prst="rect">
            <a:avLst/>
          </a:prstGeom>
        </p:spPr>
        <p:txBody>
          <a:bodyPr anchor="t" rtlCol="false" tIns="0" lIns="0" bIns="0" rIns="0">
            <a:spAutoFit/>
          </a:bodyPr>
          <a:lstStyle/>
          <a:p>
            <a:pPr algn="l">
              <a:lnSpc>
                <a:spcPts val="8203"/>
              </a:lnSpc>
              <a:spcBef>
                <a:spcPct val="0"/>
              </a:spcBef>
            </a:pPr>
            <a:r>
              <a:rPr lang="en-US" b="true" sz="5859">
                <a:solidFill>
                  <a:srgbClr val="215EF8"/>
                </a:solidFill>
                <a:latin typeface="Tex Gyre Termes Bold"/>
                <a:ea typeface="Tex Gyre Termes Bold"/>
                <a:cs typeface="Tex Gyre Termes Bold"/>
                <a:sym typeface="Tex Gyre Termes Bold"/>
              </a:rPr>
              <a:t>9am</a:t>
            </a:r>
            <a:r>
              <a:rPr lang="en-US" b="true" sz="5859">
                <a:solidFill>
                  <a:srgbClr val="000000"/>
                </a:solidFill>
                <a:latin typeface="Tex Gyre Termes Bold"/>
                <a:ea typeface="Tex Gyre Termes Bold"/>
                <a:cs typeface="Tex Gyre Termes Bold"/>
                <a:sym typeface="Tex Gyre Termes Bold"/>
              </a:rPr>
              <a:t>, Level 4:  </a:t>
            </a:r>
            <a:r>
              <a:rPr lang="en-US" sz="5859">
                <a:solidFill>
                  <a:srgbClr val="000000"/>
                </a:solidFill>
                <a:latin typeface="Tex Gyre Termes"/>
                <a:ea typeface="Tex Gyre Termes"/>
                <a:cs typeface="Tex Gyre Termes"/>
                <a:sym typeface="Tex Gyre Termes"/>
              </a:rPr>
              <a:t>Welcome &amp; Key Note Speaker</a:t>
            </a:r>
          </a:p>
        </p:txBody>
      </p:sp>
      <p:sp>
        <p:nvSpPr>
          <p:cNvPr name="TextBox 22" id="22"/>
          <p:cNvSpPr txBox="true"/>
          <p:nvPr/>
        </p:nvSpPr>
        <p:spPr>
          <a:xfrm rot="0">
            <a:off x="206996" y="7259506"/>
            <a:ext cx="17742361" cy="2057464"/>
          </a:xfrm>
          <a:prstGeom prst="rect">
            <a:avLst/>
          </a:prstGeom>
        </p:spPr>
        <p:txBody>
          <a:bodyPr anchor="t" rtlCol="false" tIns="0" lIns="0" bIns="0" rIns="0">
            <a:spAutoFit/>
          </a:bodyPr>
          <a:lstStyle/>
          <a:p>
            <a:pPr algn="l">
              <a:lnSpc>
                <a:spcPts val="8203"/>
              </a:lnSpc>
              <a:spcBef>
                <a:spcPct val="0"/>
              </a:spcBef>
            </a:pPr>
            <a:r>
              <a:rPr lang="en-US" b="true" sz="5859">
                <a:solidFill>
                  <a:srgbClr val="215EF8"/>
                </a:solidFill>
                <a:latin typeface="Tex Gyre Termes Bold"/>
                <a:ea typeface="Tex Gyre Termes Bold"/>
                <a:cs typeface="Tex Gyre Termes Bold"/>
                <a:sym typeface="Tex Gyre Termes Bold"/>
              </a:rPr>
              <a:t>10am</a:t>
            </a:r>
            <a:r>
              <a:rPr lang="en-US" b="true" sz="5859">
                <a:solidFill>
                  <a:srgbClr val="000000"/>
                </a:solidFill>
                <a:latin typeface="Tex Gyre Termes Bold"/>
                <a:ea typeface="Tex Gyre Termes Bold"/>
                <a:cs typeface="Tex Gyre Termes Bold"/>
                <a:sym typeface="Tex Gyre Termes Bold"/>
              </a:rPr>
              <a:t>, Level 4, Outdoor West Wing Parking:  </a:t>
            </a:r>
            <a:r>
              <a:rPr lang="en-US" sz="5859">
                <a:solidFill>
                  <a:srgbClr val="000000"/>
                </a:solidFill>
                <a:latin typeface="Tex Gyre Termes"/>
                <a:ea typeface="Tex Gyre Termes"/>
                <a:cs typeface="Tex Gyre Termes"/>
                <a:sym typeface="Tex Gyre Termes"/>
              </a:rPr>
              <a:t>Ride &amp;  Drive Commences</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891485"/>
            <a:ext cx="18288000" cy="8395515"/>
            <a:chOff x="0" y="0"/>
            <a:chExt cx="4816593" cy="2211164"/>
          </a:xfrm>
        </p:grpSpPr>
        <p:sp>
          <p:nvSpPr>
            <p:cNvPr name="Freeform 3" id="3"/>
            <p:cNvSpPr/>
            <p:nvPr/>
          </p:nvSpPr>
          <p:spPr>
            <a:xfrm flipH="false" flipV="false" rot="0">
              <a:off x="0" y="0"/>
              <a:ext cx="4816592" cy="2211164"/>
            </a:xfrm>
            <a:custGeom>
              <a:avLst/>
              <a:gdLst/>
              <a:ahLst/>
              <a:cxnLst/>
              <a:rect r="r" b="b" t="t" l="l"/>
              <a:pathLst>
                <a:path h="2211164" w="4816592">
                  <a:moveTo>
                    <a:pt x="0" y="0"/>
                  </a:moveTo>
                  <a:lnTo>
                    <a:pt x="4816592" y="0"/>
                  </a:lnTo>
                  <a:lnTo>
                    <a:pt x="4816592" y="2211164"/>
                  </a:lnTo>
                  <a:lnTo>
                    <a:pt x="0" y="2211164"/>
                  </a:lnTo>
                  <a:close/>
                </a:path>
              </a:pathLst>
            </a:custGeom>
            <a:solidFill>
              <a:srgbClr val="FFFFFF"/>
            </a:solidFill>
          </p:spPr>
        </p:sp>
        <p:sp>
          <p:nvSpPr>
            <p:cNvPr name="TextBox 4" id="4"/>
            <p:cNvSpPr txBox="true"/>
            <p:nvPr/>
          </p:nvSpPr>
          <p:spPr>
            <a:xfrm>
              <a:off x="0" y="-38100"/>
              <a:ext cx="4816593" cy="2249264"/>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5118275" y="5181490"/>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6000"/>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0027002" y="2755207"/>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6000"/>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14471469" y="4792346"/>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6000"/>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1171982" y="27784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6000"/>
              <a:extLst>
                <a:ext uri="{96DAC541-7B7A-43D3-8B79-37D633B846F1}">
                  <asvg:svgBlip xmlns:asvg="http://schemas.microsoft.com/office/drawing/2016/SVG/main" r:embed="rId9"/>
                </a:ext>
              </a:extLst>
            </a:blip>
            <a:stretch>
              <a:fillRect l="0" t="0" r="0" b="0"/>
            </a:stretch>
          </a:blipFill>
        </p:spPr>
      </p:sp>
      <p:sp>
        <p:nvSpPr>
          <p:cNvPr name="Freeform 9" id="9"/>
          <p:cNvSpPr/>
          <p:nvPr/>
        </p:nvSpPr>
        <p:spPr>
          <a:xfrm flipH="false" flipV="false" rot="0">
            <a:off x="14941223" y="2016223"/>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6000"/>
              <a:extLst>
                <a:ext uri="{96DAC541-7B7A-43D3-8B79-37D633B846F1}">
                  <asvg:svgBlip xmlns:asvg="http://schemas.microsoft.com/office/drawing/2016/SVG/main" r:embed="rId11"/>
                </a:ext>
              </a:extLst>
            </a:blip>
            <a:stretch>
              <a:fillRect l="0" t="0" r="0" b="0"/>
            </a:stretch>
          </a:blipFill>
        </p:spPr>
      </p:sp>
      <p:sp>
        <p:nvSpPr>
          <p:cNvPr name="Freeform 10" id="10"/>
          <p:cNvSpPr/>
          <p:nvPr/>
        </p:nvSpPr>
        <p:spPr>
          <a:xfrm flipH="false" flipV="false" rot="0">
            <a:off x="0" y="2016223"/>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6000"/>
              <a:extLst>
                <a:ext uri="{96DAC541-7B7A-43D3-8B79-37D633B846F1}">
                  <asvg:svgBlip xmlns:asvg="http://schemas.microsoft.com/office/drawing/2016/SVG/main" r:embed="rId13"/>
                </a:ext>
              </a:extLst>
            </a:blip>
            <a:stretch>
              <a:fillRect l="0" t="0" r="0" b="0"/>
            </a:stretch>
          </a:blipFill>
        </p:spPr>
      </p:sp>
      <p:sp>
        <p:nvSpPr>
          <p:cNvPr name="Freeform 11" id="11"/>
          <p:cNvSpPr/>
          <p:nvPr/>
        </p:nvSpPr>
        <p:spPr>
          <a:xfrm flipH="false" flipV="false" rot="0">
            <a:off x="6753246" y="2390047"/>
            <a:ext cx="3273756" cy="2189324"/>
          </a:xfrm>
          <a:custGeom>
            <a:avLst/>
            <a:gdLst/>
            <a:ahLst/>
            <a:cxnLst/>
            <a:rect r="r" b="b" t="t" l="l"/>
            <a:pathLst>
              <a:path h="2189324" w="3273756">
                <a:moveTo>
                  <a:pt x="0" y="0"/>
                </a:moveTo>
                <a:lnTo>
                  <a:pt x="3273756" y="0"/>
                </a:lnTo>
                <a:lnTo>
                  <a:pt x="3273756" y="2189324"/>
                </a:lnTo>
                <a:lnTo>
                  <a:pt x="0" y="2189324"/>
                </a:lnTo>
                <a:lnTo>
                  <a:pt x="0" y="0"/>
                </a:lnTo>
                <a:close/>
              </a:path>
            </a:pathLst>
          </a:custGeom>
          <a:blipFill>
            <a:blip r:embed="rId14">
              <a:alphaModFix amt="6000"/>
              <a:extLst>
                <a:ext uri="{96DAC541-7B7A-43D3-8B79-37D633B846F1}">
                  <asvg:svgBlip xmlns:asvg="http://schemas.microsoft.com/office/drawing/2016/SVG/main" r:embed="rId15"/>
                </a:ext>
              </a:extLst>
            </a:blip>
            <a:stretch>
              <a:fillRect l="0" t="0" r="0" b="0"/>
            </a:stretch>
          </a:blipFill>
        </p:spPr>
      </p:sp>
      <p:sp>
        <p:nvSpPr>
          <p:cNvPr name="Freeform 12" id="12"/>
          <p:cNvSpPr/>
          <p:nvPr/>
        </p:nvSpPr>
        <p:spPr>
          <a:xfrm flipH="false" flipV="false" rot="0">
            <a:off x="13844894" y="7383331"/>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6000"/>
            </a:blip>
            <a:stretch>
              <a:fillRect l="0" t="0" r="0" b="0"/>
            </a:stretch>
          </a:blipFill>
        </p:spPr>
      </p:sp>
      <p:sp>
        <p:nvSpPr>
          <p:cNvPr name="Freeform 13" id="13"/>
          <p:cNvSpPr/>
          <p:nvPr/>
        </p:nvSpPr>
        <p:spPr>
          <a:xfrm flipH="false" flipV="false" rot="0">
            <a:off x="472958" y="6318181"/>
            <a:ext cx="3363190" cy="1193932"/>
          </a:xfrm>
          <a:custGeom>
            <a:avLst/>
            <a:gdLst/>
            <a:ahLst/>
            <a:cxnLst/>
            <a:rect r="r" b="b" t="t" l="l"/>
            <a:pathLst>
              <a:path h="1193932" w="3363190">
                <a:moveTo>
                  <a:pt x="0" y="0"/>
                </a:moveTo>
                <a:lnTo>
                  <a:pt x="3363189" y="0"/>
                </a:lnTo>
                <a:lnTo>
                  <a:pt x="3363189" y="1193933"/>
                </a:lnTo>
                <a:lnTo>
                  <a:pt x="0" y="1193933"/>
                </a:lnTo>
                <a:lnTo>
                  <a:pt x="0" y="0"/>
                </a:lnTo>
                <a:close/>
              </a:path>
            </a:pathLst>
          </a:custGeom>
          <a:blipFill>
            <a:blip r:embed="rId17">
              <a:alphaModFix amt="6000"/>
              <a:extLst>
                <a:ext uri="{96DAC541-7B7A-43D3-8B79-37D633B846F1}">
                  <asvg:svgBlip xmlns:asvg="http://schemas.microsoft.com/office/drawing/2016/SVG/main" r:embed="rId18"/>
                </a:ext>
              </a:extLst>
            </a:blip>
            <a:stretch>
              <a:fillRect l="0" t="0" r="0" b="0"/>
            </a:stretch>
          </a:blipFill>
        </p:spPr>
      </p:sp>
      <p:sp>
        <p:nvSpPr>
          <p:cNvPr name="Freeform 14" id="14"/>
          <p:cNvSpPr/>
          <p:nvPr/>
        </p:nvSpPr>
        <p:spPr>
          <a:xfrm flipH="false" flipV="false" rot="0">
            <a:off x="16401569" y="6663764"/>
            <a:ext cx="1612207" cy="1814017"/>
          </a:xfrm>
          <a:custGeom>
            <a:avLst/>
            <a:gdLst/>
            <a:ahLst/>
            <a:cxnLst/>
            <a:rect r="r" b="b" t="t" l="l"/>
            <a:pathLst>
              <a:path h="1814017" w="1612207">
                <a:moveTo>
                  <a:pt x="0" y="0"/>
                </a:moveTo>
                <a:lnTo>
                  <a:pt x="1612208" y="0"/>
                </a:lnTo>
                <a:lnTo>
                  <a:pt x="1612208" y="1814017"/>
                </a:lnTo>
                <a:lnTo>
                  <a:pt x="0" y="1814017"/>
                </a:lnTo>
                <a:lnTo>
                  <a:pt x="0" y="0"/>
                </a:lnTo>
                <a:close/>
              </a:path>
            </a:pathLst>
          </a:custGeom>
          <a:blipFill>
            <a:blip r:embed="rId19">
              <a:alphaModFix amt="6000"/>
              <a:extLst>
                <a:ext uri="{96DAC541-7B7A-43D3-8B79-37D633B846F1}">
                  <asvg:svgBlip xmlns:asvg="http://schemas.microsoft.com/office/drawing/2016/SVG/main" r:embed="rId20"/>
                </a:ext>
              </a:extLst>
            </a:blip>
            <a:stretch>
              <a:fillRect l="0" t="0" r="0" b="0"/>
            </a:stretch>
          </a:blipFill>
        </p:spPr>
      </p:sp>
      <p:sp>
        <p:nvSpPr>
          <p:cNvPr name="Freeform 15" id="15"/>
          <p:cNvSpPr/>
          <p:nvPr/>
        </p:nvSpPr>
        <p:spPr>
          <a:xfrm flipH="false" flipV="false" rot="0">
            <a:off x="5372873" y="8221101"/>
            <a:ext cx="1758264" cy="1494525"/>
          </a:xfrm>
          <a:custGeom>
            <a:avLst/>
            <a:gdLst/>
            <a:ahLst/>
            <a:cxnLst/>
            <a:rect r="r" b="b" t="t" l="l"/>
            <a:pathLst>
              <a:path h="1494525" w="1758264">
                <a:moveTo>
                  <a:pt x="0" y="0"/>
                </a:moveTo>
                <a:lnTo>
                  <a:pt x="1758265" y="0"/>
                </a:lnTo>
                <a:lnTo>
                  <a:pt x="1758265" y="1494524"/>
                </a:lnTo>
                <a:lnTo>
                  <a:pt x="0" y="1494524"/>
                </a:lnTo>
                <a:lnTo>
                  <a:pt x="0" y="0"/>
                </a:lnTo>
                <a:close/>
              </a:path>
            </a:pathLst>
          </a:custGeom>
          <a:blipFill>
            <a:blip r:embed="rId21">
              <a:alphaModFix amt="6000"/>
              <a:extLst>
                <a:ext uri="{96DAC541-7B7A-43D3-8B79-37D633B846F1}">
                  <asvg:svgBlip xmlns:asvg="http://schemas.microsoft.com/office/drawing/2016/SVG/main" r:embed="rId22"/>
                </a:ext>
              </a:extLst>
            </a:blip>
            <a:stretch>
              <a:fillRect l="0" t="0" r="0" b="0"/>
            </a:stretch>
          </a:blipFill>
        </p:spPr>
      </p:sp>
      <p:sp>
        <p:nvSpPr>
          <p:cNvPr name="Freeform 16" id="16"/>
          <p:cNvSpPr/>
          <p:nvPr/>
        </p:nvSpPr>
        <p:spPr>
          <a:xfrm flipH="false" flipV="false" rot="0">
            <a:off x="10886569" y="5602940"/>
            <a:ext cx="2086911" cy="2305979"/>
          </a:xfrm>
          <a:custGeom>
            <a:avLst/>
            <a:gdLst/>
            <a:ahLst/>
            <a:cxnLst/>
            <a:rect r="r" b="b" t="t" l="l"/>
            <a:pathLst>
              <a:path h="2305979" w="2086911">
                <a:moveTo>
                  <a:pt x="0" y="0"/>
                </a:moveTo>
                <a:lnTo>
                  <a:pt x="2086911" y="0"/>
                </a:lnTo>
                <a:lnTo>
                  <a:pt x="2086911" y="2305979"/>
                </a:lnTo>
                <a:lnTo>
                  <a:pt x="0" y="2305979"/>
                </a:lnTo>
                <a:lnTo>
                  <a:pt x="0" y="0"/>
                </a:lnTo>
                <a:close/>
              </a:path>
            </a:pathLst>
          </a:custGeom>
          <a:blipFill>
            <a:blip r:embed="rId23">
              <a:alphaModFix amt="6000"/>
              <a:extLst>
                <a:ext uri="{96DAC541-7B7A-43D3-8B79-37D633B846F1}">
                  <asvg:svgBlip xmlns:asvg="http://schemas.microsoft.com/office/drawing/2016/SVG/main" r:embed="rId24"/>
                </a:ext>
              </a:extLst>
            </a:blip>
            <a:stretch>
              <a:fillRect l="0" t="0" r="0" b="0"/>
            </a:stretch>
          </a:blipFill>
        </p:spPr>
      </p:sp>
      <p:sp>
        <p:nvSpPr>
          <p:cNvPr name="Freeform 17" id="17"/>
          <p:cNvSpPr/>
          <p:nvPr/>
        </p:nvSpPr>
        <p:spPr>
          <a:xfrm flipH="false" flipV="false" rot="0">
            <a:off x="8892306" y="8221101"/>
            <a:ext cx="4211370" cy="1900381"/>
          </a:xfrm>
          <a:custGeom>
            <a:avLst/>
            <a:gdLst/>
            <a:ahLst/>
            <a:cxnLst/>
            <a:rect r="r" b="b" t="t" l="l"/>
            <a:pathLst>
              <a:path h="1900381" w="4211370">
                <a:moveTo>
                  <a:pt x="0" y="0"/>
                </a:moveTo>
                <a:lnTo>
                  <a:pt x="4211370" y="0"/>
                </a:lnTo>
                <a:lnTo>
                  <a:pt x="4211370" y="1900380"/>
                </a:lnTo>
                <a:lnTo>
                  <a:pt x="0" y="1900380"/>
                </a:lnTo>
                <a:lnTo>
                  <a:pt x="0" y="0"/>
                </a:lnTo>
                <a:close/>
              </a:path>
            </a:pathLst>
          </a:custGeom>
          <a:blipFill>
            <a:blip r:embed="rId25">
              <a:alphaModFix amt="6000"/>
              <a:extLst>
                <a:ext uri="{96DAC541-7B7A-43D3-8B79-37D633B846F1}">
                  <asvg:svgBlip xmlns:asvg="http://schemas.microsoft.com/office/drawing/2016/SVG/main" r:embed="rId26"/>
                </a:ext>
              </a:extLst>
            </a:blip>
            <a:stretch>
              <a:fillRect l="0" t="0" r="0" b="0"/>
            </a:stretch>
          </a:blipFill>
        </p:spPr>
      </p:sp>
      <p:sp>
        <p:nvSpPr>
          <p:cNvPr name="Freeform 18" id="18"/>
          <p:cNvSpPr/>
          <p:nvPr/>
        </p:nvSpPr>
        <p:spPr>
          <a:xfrm flipH="false" flipV="false" rot="0">
            <a:off x="1952533" y="7908919"/>
            <a:ext cx="1995875" cy="1995875"/>
          </a:xfrm>
          <a:custGeom>
            <a:avLst/>
            <a:gdLst/>
            <a:ahLst/>
            <a:cxnLst/>
            <a:rect r="r" b="b" t="t" l="l"/>
            <a:pathLst>
              <a:path h="1995875" w="1995875">
                <a:moveTo>
                  <a:pt x="0" y="0"/>
                </a:moveTo>
                <a:lnTo>
                  <a:pt x="1995875" y="0"/>
                </a:lnTo>
                <a:lnTo>
                  <a:pt x="1995875" y="1995875"/>
                </a:lnTo>
                <a:lnTo>
                  <a:pt x="0" y="1995875"/>
                </a:lnTo>
                <a:lnTo>
                  <a:pt x="0" y="0"/>
                </a:lnTo>
                <a:close/>
              </a:path>
            </a:pathLst>
          </a:custGeom>
          <a:blipFill>
            <a:blip r:embed="rId27">
              <a:alphaModFix amt="6000"/>
              <a:extLst>
                <a:ext uri="{96DAC541-7B7A-43D3-8B79-37D633B846F1}">
                  <asvg:svgBlip xmlns:asvg="http://schemas.microsoft.com/office/drawing/2016/SVG/main" r:embed="rId28"/>
                </a:ext>
              </a:extLst>
            </a:blip>
            <a:stretch>
              <a:fillRect l="0" t="0" r="0" b="0"/>
            </a:stretch>
          </a:blipFill>
        </p:spPr>
      </p:sp>
      <p:sp>
        <p:nvSpPr>
          <p:cNvPr name="TextBox 19" id="19"/>
          <p:cNvSpPr txBox="true"/>
          <p:nvPr/>
        </p:nvSpPr>
        <p:spPr>
          <a:xfrm rot="0">
            <a:off x="194262" y="-39518"/>
            <a:ext cx="17488021" cy="1726860"/>
          </a:xfrm>
          <a:prstGeom prst="rect">
            <a:avLst/>
          </a:prstGeom>
        </p:spPr>
        <p:txBody>
          <a:bodyPr anchor="t" rtlCol="false" tIns="0" lIns="0" bIns="0" rIns="0">
            <a:spAutoFit/>
          </a:bodyPr>
          <a:lstStyle/>
          <a:p>
            <a:pPr algn="ctr">
              <a:lnSpc>
                <a:spcPts val="12184"/>
              </a:lnSpc>
              <a:spcBef>
                <a:spcPct val="0"/>
              </a:spcBef>
            </a:pPr>
            <a:r>
              <a:rPr lang="en-US" b="true" sz="8703">
                <a:solidFill>
                  <a:srgbClr val="000000"/>
                </a:solidFill>
                <a:latin typeface="Cooper Hewitt Bold"/>
                <a:ea typeface="Cooper Hewitt Bold"/>
                <a:cs typeface="Cooper Hewitt Bold"/>
                <a:sym typeface="Cooper Hewitt Bold"/>
              </a:rPr>
              <a:t>Agenda - 10/28/2025</a:t>
            </a:r>
          </a:p>
        </p:txBody>
      </p:sp>
      <p:sp>
        <p:nvSpPr>
          <p:cNvPr name="TextBox 20" id="20"/>
          <p:cNvSpPr txBox="true"/>
          <p:nvPr/>
        </p:nvSpPr>
        <p:spPr>
          <a:xfrm rot="0">
            <a:off x="0" y="1868920"/>
            <a:ext cx="17899477" cy="3107754"/>
          </a:xfrm>
          <a:prstGeom prst="rect">
            <a:avLst/>
          </a:prstGeom>
        </p:spPr>
        <p:txBody>
          <a:bodyPr anchor="t" rtlCol="false" tIns="0" lIns="0" bIns="0" rIns="0">
            <a:spAutoFit/>
          </a:bodyPr>
          <a:lstStyle/>
          <a:p>
            <a:pPr algn="l">
              <a:lnSpc>
                <a:spcPts val="8203"/>
              </a:lnSpc>
            </a:pPr>
            <a:r>
              <a:rPr lang="en-US" sz="5859" b="true">
                <a:solidFill>
                  <a:srgbClr val="215EF8"/>
                </a:solidFill>
                <a:latin typeface="Tex Gyre Termes Bold"/>
                <a:ea typeface="Tex Gyre Termes Bold"/>
                <a:cs typeface="Tex Gyre Termes Bold"/>
                <a:sym typeface="Tex Gyre Termes Bold"/>
              </a:rPr>
              <a:t>11am:</a:t>
            </a:r>
            <a:r>
              <a:rPr lang="en-US" sz="5859" b="true">
                <a:solidFill>
                  <a:srgbClr val="000000"/>
                </a:solidFill>
                <a:latin typeface="Tex Gyre Termes Bold"/>
                <a:ea typeface="Tex Gyre Termes Bold"/>
                <a:cs typeface="Tex Gyre Termes Bold"/>
                <a:sym typeface="Tex Gyre Termes Bold"/>
              </a:rPr>
              <a:t> </a:t>
            </a:r>
            <a:r>
              <a:rPr lang="en-US" sz="5859">
                <a:solidFill>
                  <a:srgbClr val="000000"/>
                </a:solidFill>
                <a:latin typeface="Tex Gyre Termes"/>
                <a:ea typeface="Tex Gyre Termes"/>
                <a:cs typeface="Tex Gyre Termes"/>
                <a:sym typeface="Tex Gyre Termes"/>
              </a:rPr>
              <a:t>First Round of</a:t>
            </a:r>
            <a:r>
              <a:rPr lang="en-US" sz="5859" b="true">
                <a:solidFill>
                  <a:srgbClr val="000000"/>
                </a:solidFill>
                <a:latin typeface="Tex Gyre Termes Bold"/>
                <a:ea typeface="Tex Gyre Termes Bold"/>
                <a:cs typeface="Tex Gyre Termes Bold"/>
                <a:sym typeface="Tex Gyre Termes Bold"/>
              </a:rPr>
              <a:t> </a:t>
            </a:r>
            <a:r>
              <a:rPr lang="en-US" sz="5859">
                <a:solidFill>
                  <a:srgbClr val="000000"/>
                </a:solidFill>
                <a:latin typeface="Tex Gyre Termes"/>
                <a:ea typeface="Tex Gyre Termes"/>
                <a:cs typeface="Tex Gyre Termes"/>
                <a:sym typeface="Tex Gyre Termes"/>
              </a:rPr>
              <a:t>Breakout Sessions</a:t>
            </a:r>
          </a:p>
          <a:p>
            <a:pPr algn="l">
              <a:lnSpc>
                <a:spcPts val="8203"/>
              </a:lnSpc>
            </a:pPr>
            <a:r>
              <a:rPr lang="en-US" sz="5859">
                <a:solidFill>
                  <a:srgbClr val="000000"/>
                </a:solidFill>
                <a:latin typeface="Tex Gyre Termes"/>
                <a:ea typeface="Tex Gyre Termes"/>
                <a:cs typeface="Tex Gyre Termes"/>
                <a:sym typeface="Tex Gyre Termes"/>
              </a:rPr>
              <a:t>            </a:t>
            </a:r>
            <a:r>
              <a:rPr lang="en-US" sz="5859" b="true">
                <a:solidFill>
                  <a:srgbClr val="000000"/>
                </a:solidFill>
                <a:latin typeface="Tex Gyre Termes Bold"/>
                <a:ea typeface="Tex Gyre Termes Bold"/>
                <a:cs typeface="Tex Gyre Termes Bold"/>
                <a:sym typeface="Tex Gyre Termes Bold"/>
              </a:rPr>
              <a:t>Hall of Ideas</a:t>
            </a:r>
            <a:r>
              <a:rPr lang="en-US" sz="5859">
                <a:solidFill>
                  <a:srgbClr val="000000"/>
                </a:solidFill>
                <a:latin typeface="Tex Gyre Termes"/>
                <a:ea typeface="Tex Gyre Termes"/>
                <a:cs typeface="Tex Gyre Termes"/>
                <a:sym typeface="Tex Gyre Termes"/>
              </a:rPr>
              <a:t> open to public</a:t>
            </a:r>
          </a:p>
          <a:p>
            <a:pPr algn="l">
              <a:lnSpc>
                <a:spcPts val="8203"/>
              </a:lnSpc>
              <a:spcBef>
                <a:spcPct val="0"/>
              </a:spcBef>
            </a:pPr>
            <a:r>
              <a:rPr lang="en-US" sz="5859">
                <a:solidFill>
                  <a:srgbClr val="000000"/>
                </a:solidFill>
                <a:latin typeface="Tex Gyre Termes"/>
                <a:ea typeface="Tex Gyre Termes"/>
                <a:cs typeface="Tex Gyre Termes"/>
                <a:sym typeface="Tex Gyre Termes"/>
              </a:rPr>
              <a:t>            </a:t>
            </a:r>
            <a:r>
              <a:rPr lang="en-US" b="true" sz="5859">
                <a:solidFill>
                  <a:srgbClr val="000000"/>
                </a:solidFill>
                <a:latin typeface="Tex Gyre Termes Bold"/>
                <a:ea typeface="Tex Gyre Termes Bold"/>
                <a:cs typeface="Tex Gyre Termes Bold"/>
                <a:sym typeface="Tex Gyre Termes Bold"/>
              </a:rPr>
              <a:t>Ball Room</a:t>
            </a:r>
            <a:r>
              <a:rPr lang="en-US" sz="5859">
                <a:solidFill>
                  <a:srgbClr val="000000"/>
                </a:solidFill>
                <a:latin typeface="Tex Gyre Termes"/>
                <a:ea typeface="Tex Gyre Termes"/>
                <a:cs typeface="Tex Gyre Termes"/>
                <a:sym typeface="Tex Gyre Termes"/>
              </a:rPr>
              <a:t> for Full Access Pass holders only</a:t>
            </a:r>
          </a:p>
        </p:txBody>
      </p:sp>
      <p:sp>
        <p:nvSpPr>
          <p:cNvPr name="TextBox 21" id="21"/>
          <p:cNvSpPr txBox="true"/>
          <p:nvPr/>
        </p:nvSpPr>
        <p:spPr>
          <a:xfrm rot="0">
            <a:off x="114300" y="5004930"/>
            <a:ext cx="17899477" cy="2057464"/>
          </a:xfrm>
          <a:prstGeom prst="rect">
            <a:avLst/>
          </a:prstGeom>
        </p:spPr>
        <p:txBody>
          <a:bodyPr anchor="t" rtlCol="false" tIns="0" lIns="0" bIns="0" rIns="0">
            <a:spAutoFit/>
          </a:bodyPr>
          <a:lstStyle/>
          <a:p>
            <a:pPr algn="l">
              <a:lnSpc>
                <a:spcPts val="8203"/>
              </a:lnSpc>
            </a:pPr>
            <a:r>
              <a:rPr lang="en-US" sz="5859" b="true">
                <a:solidFill>
                  <a:srgbClr val="215EF8"/>
                </a:solidFill>
                <a:latin typeface="Tex Gyre Termes Bold"/>
                <a:ea typeface="Tex Gyre Termes Bold"/>
                <a:cs typeface="Tex Gyre Termes Bold"/>
                <a:sym typeface="Tex Gyre Termes Bold"/>
              </a:rPr>
              <a:t>12pm</a:t>
            </a:r>
            <a:r>
              <a:rPr lang="en-US" sz="5859" b="true">
                <a:solidFill>
                  <a:srgbClr val="000000"/>
                </a:solidFill>
                <a:latin typeface="Tex Gyre Termes Bold"/>
                <a:ea typeface="Tex Gyre Termes Bold"/>
                <a:cs typeface="Tex Gyre Termes Bold"/>
                <a:sym typeface="Tex Gyre Termes Bold"/>
              </a:rPr>
              <a:t>, Grand Terrace East:  </a:t>
            </a:r>
            <a:r>
              <a:rPr lang="en-US" sz="5859">
                <a:solidFill>
                  <a:srgbClr val="000000"/>
                </a:solidFill>
                <a:latin typeface="Tex Gyre Termes"/>
                <a:ea typeface="Tex Gyre Termes"/>
                <a:cs typeface="Tex Gyre Termes"/>
                <a:sym typeface="Tex Gyre Termes"/>
              </a:rPr>
              <a:t>Luncheon and Awards  </a:t>
            </a:r>
          </a:p>
          <a:p>
            <a:pPr algn="l">
              <a:lnSpc>
                <a:spcPts val="8203"/>
              </a:lnSpc>
              <a:spcBef>
                <a:spcPct val="0"/>
              </a:spcBef>
            </a:pPr>
            <a:r>
              <a:rPr lang="en-US" sz="5859">
                <a:solidFill>
                  <a:srgbClr val="000000"/>
                </a:solidFill>
                <a:latin typeface="Tex Gyre Termes"/>
                <a:ea typeface="Tex Gyre Termes"/>
                <a:cs typeface="Tex Gyre Termes"/>
                <a:sym typeface="Tex Gyre Termes"/>
              </a:rPr>
              <a:t>            Ceremony for Full Access Pass holders only</a:t>
            </a:r>
          </a:p>
        </p:txBody>
      </p:sp>
      <p:sp>
        <p:nvSpPr>
          <p:cNvPr name="TextBox 22" id="22"/>
          <p:cNvSpPr txBox="true"/>
          <p:nvPr/>
        </p:nvSpPr>
        <p:spPr>
          <a:xfrm rot="0">
            <a:off x="194262" y="7084617"/>
            <a:ext cx="17899477" cy="3107754"/>
          </a:xfrm>
          <a:prstGeom prst="rect">
            <a:avLst/>
          </a:prstGeom>
        </p:spPr>
        <p:txBody>
          <a:bodyPr anchor="t" rtlCol="false" tIns="0" lIns="0" bIns="0" rIns="0">
            <a:spAutoFit/>
          </a:bodyPr>
          <a:lstStyle/>
          <a:p>
            <a:pPr algn="l">
              <a:lnSpc>
                <a:spcPts val="8203"/>
              </a:lnSpc>
            </a:pPr>
            <a:r>
              <a:rPr lang="en-US" sz="5859" b="true">
                <a:solidFill>
                  <a:srgbClr val="215EF8"/>
                </a:solidFill>
                <a:latin typeface="Tex Gyre Termes Bold"/>
                <a:ea typeface="Tex Gyre Termes Bold"/>
                <a:cs typeface="Tex Gyre Termes Bold"/>
                <a:sym typeface="Tex Gyre Termes Bold"/>
              </a:rPr>
              <a:t>1pm:</a:t>
            </a:r>
            <a:r>
              <a:rPr lang="en-US" sz="5859" b="true">
                <a:solidFill>
                  <a:srgbClr val="000000"/>
                </a:solidFill>
                <a:latin typeface="Tex Gyre Termes Bold"/>
                <a:ea typeface="Tex Gyre Termes Bold"/>
                <a:cs typeface="Tex Gyre Termes Bold"/>
                <a:sym typeface="Tex Gyre Termes Bold"/>
              </a:rPr>
              <a:t> </a:t>
            </a:r>
            <a:r>
              <a:rPr lang="en-US" sz="5859">
                <a:solidFill>
                  <a:srgbClr val="000000"/>
                </a:solidFill>
                <a:latin typeface="Tex Gyre Termes"/>
                <a:ea typeface="Tex Gyre Termes"/>
                <a:cs typeface="Tex Gyre Termes"/>
                <a:sym typeface="Tex Gyre Termes"/>
              </a:rPr>
              <a:t>Second Round of</a:t>
            </a:r>
            <a:r>
              <a:rPr lang="en-US" sz="5859" b="true">
                <a:solidFill>
                  <a:srgbClr val="000000"/>
                </a:solidFill>
                <a:latin typeface="Tex Gyre Termes Bold"/>
                <a:ea typeface="Tex Gyre Termes Bold"/>
                <a:cs typeface="Tex Gyre Termes Bold"/>
                <a:sym typeface="Tex Gyre Termes Bold"/>
              </a:rPr>
              <a:t> </a:t>
            </a:r>
            <a:r>
              <a:rPr lang="en-US" sz="5859">
                <a:solidFill>
                  <a:srgbClr val="000000"/>
                </a:solidFill>
                <a:latin typeface="Tex Gyre Termes"/>
                <a:ea typeface="Tex Gyre Termes"/>
                <a:cs typeface="Tex Gyre Termes"/>
                <a:sym typeface="Tex Gyre Termes"/>
              </a:rPr>
              <a:t>Breakout Sessions</a:t>
            </a:r>
          </a:p>
          <a:p>
            <a:pPr algn="l">
              <a:lnSpc>
                <a:spcPts val="8203"/>
              </a:lnSpc>
            </a:pPr>
            <a:r>
              <a:rPr lang="en-US" sz="5859">
                <a:solidFill>
                  <a:srgbClr val="000000"/>
                </a:solidFill>
                <a:latin typeface="Tex Gyre Termes"/>
                <a:ea typeface="Tex Gyre Termes"/>
                <a:cs typeface="Tex Gyre Termes"/>
                <a:sym typeface="Tex Gyre Termes"/>
              </a:rPr>
              <a:t>         </a:t>
            </a:r>
            <a:r>
              <a:rPr lang="en-US" sz="5859" b="true">
                <a:solidFill>
                  <a:srgbClr val="000000"/>
                </a:solidFill>
                <a:latin typeface="Tex Gyre Termes Bold"/>
                <a:ea typeface="Tex Gyre Termes Bold"/>
                <a:cs typeface="Tex Gyre Termes Bold"/>
                <a:sym typeface="Tex Gyre Termes Bold"/>
              </a:rPr>
              <a:t> Hall of Ideas</a:t>
            </a:r>
            <a:r>
              <a:rPr lang="en-US" sz="5859">
                <a:solidFill>
                  <a:srgbClr val="000000"/>
                </a:solidFill>
                <a:latin typeface="Tex Gyre Termes"/>
                <a:ea typeface="Tex Gyre Termes"/>
                <a:cs typeface="Tex Gyre Termes"/>
                <a:sym typeface="Tex Gyre Termes"/>
              </a:rPr>
              <a:t> open to public</a:t>
            </a:r>
          </a:p>
          <a:p>
            <a:pPr algn="l">
              <a:lnSpc>
                <a:spcPts val="8203"/>
              </a:lnSpc>
              <a:spcBef>
                <a:spcPct val="0"/>
              </a:spcBef>
            </a:pPr>
            <a:r>
              <a:rPr lang="en-US" sz="5859">
                <a:solidFill>
                  <a:srgbClr val="000000"/>
                </a:solidFill>
                <a:latin typeface="Tex Gyre Termes"/>
                <a:ea typeface="Tex Gyre Termes"/>
                <a:cs typeface="Tex Gyre Termes"/>
                <a:sym typeface="Tex Gyre Termes"/>
              </a:rPr>
              <a:t>        </a:t>
            </a:r>
            <a:r>
              <a:rPr lang="en-US" b="true" sz="5859">
                <a:solidFill>
                  <a:srgbClr val="000000"/>
                </a:solidFill>
                <a:latin typeface="Tex Gyre Termes Bold"/>
                <a:ea typeface="Tex Gyre Termes Bold"/>
                <a:cs typeface="Tex Gyre Termes Bold"/>
                <a:sym typeface="Tex Gyre Termes Bold"/>
              </a:rPr>
              <a:t>  Ball Room</a:t>
            </a:r>
            <a:r>
              <a:rPr lang="en-US" sz="5859">
                <a:solidFill>
                  <a:srgbClr val="000000"/>
                </a:solidFill>
                <a:latin typeface="Tex Gyre Termes"/>
                <a:ea typeface="Tex Gyre Termes"/>
                <a:cs typeface="Tex Gyre Termes"/>
                <a:sym typeface="Tex Gyre Termes"/>
              </a:rPr>
              <a:t> for Full Access Pass holders only</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891485"/>
            <a:ext cx="18288000" cy="8395515"/>
            <a:chOff x="0" y="0"/>
            <a:chExt cx="4816593" cy="2211164"/>
          </a:xfrm>
        </p:grpSpPr>
        <p:sp>
          <p:nvSpPr>
            <p:cNvPr name="Freeform 3" id="3"/>
            <p:cNvSpPr/>
            <p:nvPr/>
          </p:nvSpPr>
          <p:spPr>
            <a:xfrm flipH="false" flipV="false" rot="0">
              <a:off x="0" y="0"/>
              <a:ext cx="4816592" cy="2211164"/>
            </a:xfrm>
            <a:custGeom>
              <a:avLst/>
              <a:gdLst/>
              <a:ahLst/>
              <a:cxnLst/>
              <a:rect r="r" b="b" t="t" l="l"/>
              <a:pathLst>
                <a:path h="2211164" w="4816592">
                  <a:moveTo>
                    <a:pt x="0" y="0"/>
                  </a:moveTo>
                  <a:lnTo>
                    <a:pt x="4816592" y="0"/>
                  </a:lnTo>
                  <a:lnTo>
                    <a:pt x="4816592" y="2211164"/>
                  </a:lnTo>
                  <a:lnTo>
                    <a:pt x="0" y="2211164"/>
                  </a:lnTo>
                  <a:close/>
                </a:path>
              </a:pathLst>
            </a:custGeom>
            <a:solidFill>
              <a:srgbClr val="FFFFFF"/>
            </a:solidFill>
          </p:spPr>
        </p:sp>
        <p:sp>
          <p:nvSpPr>
            <p:cNvPr name="TextBox 4" id="4"/>
            <p:cNvSpPr txBox="true"/>
            <p:nvPr/>
          </p:nvSpPr>
          <p:spPr>
            <a:xfrm>
              <a:off x="0" y="-38100"/>
              <a:ext cx="4816593" cy="2249264"/>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5118275" y="5181490"/>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6000"/>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0027002" y="2755207"/>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6000"/>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14471469" y="4792346"/>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6000"/>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1171982" y="27784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6000"/>
              <a:extLst>
                <a:ext uri="{96DAC541-7B7A-43D3-8B79-37D633B846F1}">
                  <asvg:svgBlip xmlns:asvg="http://schemas.microsoft.com/office/drawing/2016/SVG/main" r:embed="rId9"/>
                </a:ext>
              </a:extLst>
            </a:blip>
            <a:stretch>
              <a:fillRect l="0" t="0" r="0" b="0"/>
            </a:stretch>
          </a:blipFill>
        </p:spPr>
      </p:sp>
      <p:sp>
        <p:nvSpPr>
          <p:cNvPr name="Freeform 9" id="9"/>
          <p:cNvSpPr/>
          <p:nvPr/>
        </p:nvSpPr>
        <p:spPr>
          <a:xfrm flipH="false" flipV="false" rot="0">
            <a:off x="14941223" y="2016223"/>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6000"/>
              <a:extLst>
                <a:ext uri="{96DAC541-7B7A-43D3-8B79-37D633B846F1}">
                  <asvg:svgBlip xmlns:asvg="http://schemas.microsoft.com/office/drawing/2016/SVG/main" r:embed="rId11"/>
                </a:ext>
              </a:extLst>
            </a:blip>
            <a:stretch>
              <a:fillRect l="0" t="0" r="0" b="0"/>
            </a:stretch>
          </a:blipFill>
        </p:spPr>
      </p:sp>
      <p:sp>
        <p:nvSpPr>
          <p:cNvPr name="Freeform 10" id="10"/>
          <p:cNvSpPr/>
          <p:nvPr/>
        </p:nvSpPr>
        <p:spPr>
          <a:xfrm flipH="false" flipV="false" rot="0">
            <a:off x="0" y="2016223"/>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6000"/>
              <a:extLst>
                <a:ext uri="{96DAC541-7B7A-43D3-8B79-37D633B846F1}">
                  <asvg:svgBlip xmlns:asvg="http://schemas.microsoft.com/office/drawing/2016/SVG/main" r:embed="rId13"/>
                </a:ext>
              </a:extLst>
            </a:blip>
            <a:stretch>
              <a:fillRect l="0" t="0" r="0" b="0"/>
            </a:stretch>
          </a:blipFill>
        </p:spPr>
      </p:sp>
      <p:sp>
        <p:nvSpPr>
          <p:cNvPr name="Freeform 11" id="11"/>
          <p:cNvSpPr/>
          <p:nvPr/>
        </p:nvSpPr>
        <p:spPr>
          <a:xfrm flipH="false" flipV="false" rot="0">
            <a:off x="6753246" y="2390047"/>
            <a:ext cx="3273756" cy="2189324"/>
          </a:xfrm>
          <a:custGeom>
            <a:avLst/>
            <a:gdLst/>
            <a:ahLst/>
            <a:cxnLst/>
            <a:rect r="r" b="b" t="t" l="l"/>
            <a:pathLst>
              <a:path h="2189324" w="3273756">
                <a:moveTo>
                  <a:pt x="0" y="0"/>
                </a:moveTo>
                <a:lnTo>
                  <a:pt x="3273756" y="0"/>
                </a:lnTo>
                <a:lnTo>
                  <a:pt x="3273756" y="2189324"/>
                </a:lnTo>
                <a:lnTo>
                  <a:pt x="0" y="2189324"/>
                </a:lnTo>
                <a:lnTo>
                  <a:pt x="0" y="0"/>
                </a:lnTo>
                <a:close/>
              </a:path>
            </a:pathLst>
          </a:custGeom>
          <a:blipFill>
            <a:blip r:embed="rId14">
              <a:alphaModFix amt="6000"/>
              <a:extLst>
                <a:ext uri="{96DAC541-7B7A-43D3-8B79-37D633B846F1}">
                  <asvg:svgBlip xmlns:asvg="http://schemas.microsoft.com/office/drawing/2016/SVG/main" r:embed="rId15"/>
                </a:ext>
              </a:extLst>
            </a:blip>
            <a:stretch>
              <a:fillRect l="0" t="0" r="0" b="0"/>
            </a:stretch>
          </a:blipFill>
        </p:spPr>
      </p:sp>
      <p:sp>
        <p:nvSpPr>
          <p:cNvPr name="Freeform 12" id="12"/>
          <p:cNvSpPr/>
          <p:nvPr/>
        </p:nvSpPr>
        <p:spPr>
          <a:xfrm flipH="false" flipV="false" rot="0">
            <a:off x="13844894" y="7383331"/>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6000"/>
            </a:blip>
            <a:stretch>
              <a:fillRect l="0" t="0" r="0" b="0"/>
            </a:stretch>
          </a:blipFill>
        </p:spPr>
      </p:sp>
      <p:sp>
        <p:nvSpPr>
          <p:cNvPr name="Freeform 13" id="13"/>
          <p:cNvSpPr/>
          <p:nvPr/>
        </p:nvSpPr>
        <p:spPr>
          <a:xfrm flipH="false" flipV="false" rot="0">
            <a:off x="472958" y="6318181"/>
            <a:ext cx="3363190" cy="1193932"/>
          </a:xfrm>
          <a:custGeom>
            <a:avLst/>
            <a:gdLst/>
            <a:ahLst/>
            <a:cxnLst/>
            <a:rect r="r" b="b" t="t" l="l"/>
            <a:pathLst>
              <a:path h="1193932" w="3363190">
                <a:moveTo>
                  <a:pt x="0" y="0"/>
                </a:moveTo>
                <a:lnTo>
                  <a:pt x="3363189" y="0"/>
                </a:lnTo>
                <a:lnTo>
                  <a:pt x="3363189" y="1193933"/>
                </a:lnTo>
                <a:lnTo>
                  <a:pt x="0" y="1193933"/>
                </a:lnTo>
                <a:lnTo>
                  <a:pt x="0" y="0"/>
                </a:lnTo>
                <a:close/>
              </a:path>
            </a:pathLst>
          </a:custGeom>
          <a:blipFill>
            <a:blip r:embed="rId17">
              <a:alphaModFix amt="6000"/>
              <a:extLst>
                <a:ext uri="{96DAC541-7B7A-43D3-8B79-37D633B846F1}">
                  <asvg:svgBlip xmlns:asvg="http://schemas.microsoft.com/office/drawing/2016/SVG/main" r:embed="rId18"/>
                </a:ext>
              </a:extLst>
            </a:blip>
            <a:stretch>
              <a:fillRect l="0" t="0" r="0" b="0"/>
            </a:stretch>
          </a:blipFill>
        </p:spPr>
      </p:sp>
      <p:sp>
        <p:nvSpPr>
          <p:cNvPr name="Freeform 14" id="14"/>
          <p:cNvSpPr/>
          <p:nvPr/>
        </p:nvSpPr>
        <p:spPr>
          <a:xfrm flipH="false" flipV="false" rot="0">
            <a:off x="16401569" y="6663764"/>
            <a:ext cx="1612207" cy="1814017"/>
          </a:xfrm>
          <a:custGeom>
            <a:avLst/>
            <a:gdLst/>
            <a:ahLst/>
            <a:cxnLst/>
            <a:rect r="r" b="b" t="t" l="l"/>
            <a:pathLst>
              <a:path h="1814017" w="1612207">
                <a:moveTo>
                  <a:pt x="0" y="0"/>
                </a:moveTo>
                <a:lnTo>
                  <a:pt x="1612208" y="0"/>
                </a:lnTo>
                <a:lnTo>
                  <a:pt x="1612208" y="1814017"/>
                </a:lnTo>
                <a:lnTo>
                  <a:pt x="0" y="1814017"/>
                </a:lnTo>
                <a:lnTo>
                  <a:pt x="0" y="0"/>
                </a:lnTo>
                <a:close/>
              </a:path>
            </a:pathLst>
          </a:custGeom>
          <a:blipFill>
            <a:blip r:embed="rId19">
              <a:alphaModFix amt="6000"/>
              <a:extLst>
                <a:ext uri="{96DAC541-7B7A-43D3-8B79-37D633B846F1}">
                  <asvg:svgBlip xmlns:asvg="http://schemas.microsoft.com/office/drawing/2016/SVG/main" r:embed="rId20"/>
                </a:ext>
              </a:extLst>
            </a:blip>
            <a:stretch>
              <a:fillRect l="0" t="0" r="0" b="0"/>
            </a:stretch>
          </a:blipFill>
        </p:spPr>
      </p:sp>
      <p:sp>
        <p:nvSpPr>
          <p:cNvPr name="Freeform 15" id="15"/>
          <p:cNvSpPr/>
          <p:nvPr/>
        </p:nvSpPr>
        <p:spPr>
          <a:xfrm flipH="false" flipV="false" rot="0">
            <a:off x="5372873" y="8221101"/>
            <a:ext cx="1758264" cy="1494525"/>
          </a:xfrm>
          <a:custGeom>
            <a:avLst/>
            <a:gdLst/>
            <a:ahLst/>
            <a:cxnLst/>
            <a:rect r="r" b="b" t="t" l="l"/>
            <a:pathLst>
              <a:path h="1494525" w="1758264">
                <a:moveTo>
                  <a:pt x="0" y="0"/>
                </a:moveTo>
                <a:lnTo>
                  <a:pt x="1758265" y="0"/>
                </a:lnTo>
                <a:lnTo>
                  <a:pt x="1758265" y="1494524"/>
                </a:lnTo>
                <a:lnTo>
                  <a:pt x="0" y="1494524"/>
                </a:lnTo>
                <a:lnTo>
                  <a:pt x="0" y="0"/>
                </a:lnTo>
                <a:close/>
              </a:path>
            </a:pathLst>
          </a:custGeom>
          <a:blipFill>
            <a:blip r:embed="rId21">
              <a:alphaModFix amt="6000"/>
              <a:extLst>
                <a:ext uri="{96DAC541-7B7A-43D3-8B79-37D633B846F1}">
                  <asvg:svgBlip xmlns:asvg="http://schemas.microsoft.com/office/drawing/2016/SVG/main" r:embed="rId22"/>
                </a:ext>
              </a:extLst>
            </a:blip>
            <a:stretch>
              <a:fillRect l="0" t="0" r="0" b="0"/>
            </a:stretch>
          </a:blipFill>
        </p:spPr>
      </p:sp>
      <p:sp>
        <p:nvSpPr>
          <p:cNvPr name="Freeform 16" id="16"/>
          <p:cNvSpPr/>
          <p:nvPr/>
        </p:nvSpPr>
        <p:spPr>
          <a:xfrm flipH="false" flipV="false" rot="0">
            <a:off x="10886569" y="5602940"/>
            <a:ext cx="2086911" cy="2305979"/>
          </a:xfrm>
          <a:custGeom>
            <a:avLst/>
            <a:gdLst/>
            <a:ahLst/>
            <a:cxnLst/>
            <a:rect r="r" b="b" t="t" l="l"/>
            <a:pathLst>
              <a:path h="2305979" w="2086911">
                <a:moveTo>
                  <a:pt x="0" y="0"/>
                </a:moveTo>
                <a:lnTo>
                  <a:pt x="2086911" y="0"/>
                </a:lnTo>
                <a:lnTo>
                  <a:pt x="2086911" y="2305979"/>
                </a:lnTo>
                <a:lnTo>
                  <a:pt x="0" y="2305979"/>
                </a:lnTo>
                <a:lnTo>
                  <a:pt x="0" y="0"/>
                </a:lnTo>
                <a:close/>
              </a:path>
            </a:pathLst>
          </a:custGeom>
          <a:blipFill>
            <a:blip r:embed="rId23">
              <a:alphaModFix amt="6000"/>
              <a:extLst>
                <a:ext uri="{96DAC541-7B7A-43D3-8B79-37D633B846F1}">
                  <asvg:svgBlip xmlns:asvg="http://schemas.microsoft.com/office/drawing/2016/SVG/main" r:embed="rId24"/>
                </a:ext>
              </a:extLst>
            </a:blip>
            <a:stretch>
              <a:fillRect l="0" t="0" r="0" b="0"/>
            </a:stretch>
          </a:blipFill>
        </p:spPr>
      </p:sp>
      <p:sp>
        <p:nvSpPr>
          <p:cNvPr name="Freeform 17" id="17"/>
          <p:cNvSpPr/>
          <p:nvPr/>
        </p:nvSpPr>
        <p:spPr>
          <a:xfrm flipH="false" flipV="false" rot="0">
            <a:off x="8892306" y="8221101"/>
            <a:ext cx="4211370" cy="1900381"/>
          </a:xfrm>
          <a:custGeom>
            <a:avLst/>
            <a:gdLst/>
            <a:ahLst/>
            <a:cxnLst/>
            <a:rect r="r" b="b" t="t" l="l"/>
            <a:pathLst>
              <a:path h="1900381" w="4211370">
                <a:moveTo>
                  <a:pt x="0" y="0"/>
                </a:moveTo>
                <a:lnTo>
                  <a:pt x="4211370" y="0"/>
                </a:lnTo>
                <a:lnTo>
                  <a:pt x="4211370" y="1900380"/>
                </a:lnTo>
                <a:lnTo>
                  <a:pt x="0" y="1900380"/>
                </a:lnTo>
                <a:lnTo>
                  <a:pt x="0" y="0"/>
                </a:lnTo>
                <a:close/>
              </a:path>
            </a:pathLst>
          </a:custGeom>
          <a:blipFill>
            <a:blip r:embed="rId25">
              <a:alphaModFix amt="6000"/>
              <a:extLst>
                <a:ext uri="{96DAC541-7B7A-43D3-8B79-37D633B846F1}">
                  <asvg:svgBlip xmlns:asvg="http://schemas.microsoft.com/office/drawing/2016/SVG/main" r:embed="rId26"/>
                </a:ext>
              </a:extLst>
            </a:blip>
            <a:stretch>
              <a:fillRect l="0" t="0" r="0" b="0"/>
            </a:stretch>
          </a:blipFill>
        </p:spPr>
      </p:sp>
      <p:sp>
        <p:nvSpPr>
          <p:cNvPr name="Freeform 18" id="18"/>
          <p:cNvSpPr/>
          <p:nvPr/>
        </p:nvSpPr>
        <p:spPr>
          <a:xfrm flipH="false" flipV="false" rot="0">
            <a:off x="1952533" y="7908919"/>
            <a:ext cx="1995875" cy="1995875"/>
          </a:xfrm>
          <a:custGeom>
            <a:avLst/>
            <a:gdLst/>
            <a:ahLst/>
            <a:cxnLst/>
            <a:rect r="r" b="b" t="t" l="l"/>
            <a:pathLst>
              <a:path h="1995875" w="1995875">
                <a:moveTo>
                  <a:pt x="0" y="0"/>
                </a:moveTo>
                <a:lnTo>
                  <a:pt x="1995875" y="0"/>
                </a:lnTo>
                <a:lnTo>
                  <a:pt x="1995875" y="1995875"/>
                </a:lnTo>
                <a:lnTo>
                  <a:pt x="0" y="1995875"/>
                </a:lnTo>
                <a:lnTo>
                  <a:pt x="0" y="0"/>
                </a:lnTo>
                <a:close/>
              </a:path>
            </a:pathLst>
          </a:custGeom>
          <a:blipFill>
            <a:blip r:embed="rId27">
              <a:alphaModFix amt="6000"/>
              <a:extLst>
                <a:ext uri="{96DAC541-7B7A-43D3-8B79-37D633B846F1}">
                  <asvg:svgBlip xmlns:asvg="http://schemas.microsoft.com/office/drawing/2016/SVG/main" r:embed="rId28"/>
                </a:ext>
              </a:extLst>
            </a:blip>
            <a:stretch>
              <a:fillRect l="0" t="0" r="0" b="0"/>
            </a:stretch>
          </a:blipFill>
        </p:spPr>
      </p:sp>
      <p:sp>
        <p:nvSpPr>
          <p:cNvPr name="TextBox 19" id="19"/>
          <p:cNvSpPr txBox="true"/>
          <p:nvPr/>
        </p:nvSpPr>
        <p:spPr>
          <a:xfrm rot="0">
            <a:off x="206828" y="-39518"/>
            <a:ext cx="17737232" cy="1726860"/>
          </a:xfrm>
          <a:prstGeom prst="rect">
            <a:avLst/>
          </a:prstGeom>
        </p:spPr>
        <p:txBody>
          <a:bodyPr anchor="t" rtlCol="false" tIns="0" lIns="0" bIns="0" rIns="0">
            <a:spAutoFit/>
          </a:bodyPr>
          <a:lstStyle/>
          <a:p>
            <a:pPr algn="ctr">
              <a:lnSpc>
                <a:spcPts val="12184"/>
              </a:lnSpc>
              <a:spcBef>
                <a:spcPct val="0"/>
              </a:spcBef>
            </a:pPr>
            <a:r>
              <a:rPr lang="en-US" b="true" sz="8703">
                <a:solidFill>
                  <a:srgbClr val="000000"/>
                </a:solidFill>
                <a:latin typeface="Cooper Hewitt Bold"/>
                <a:ea typeface="Cooper Hewitt Bold"/>
                <a:cs typeface="Cooper Hewitt Bold"/>
                <a:sym typeface="Cooper Hewitt Bold"/>
              </a:rPr>
              <a:t>Agenda - 10/28/2025</a:t>
            </a:r>
          </a:p>
        </p:txBody>
      </p:sp>
      <p:sp>
        <p:nvSpPr>
          <p:cNvPr name="TextBox 20" id="20"/>
          <p:cNvSpPr txBox="true"/>
          <p:nvPr/>
        </p:nvSpPr>
        <p:spPr>
          <a:xfrm rot="0">
            <a:off x="69717" y="1874953"/>
            <a:ext cx="18148567" cy="3107754"/>
          </a:xfrm>
          <a:prstGeom prst="rect">
            <a:avLst/>
          </a:prstGeom>
        </p:spPr>
        <p:txBody>
          <a:bodyPr anchor="t" rtlCol="false" tIns="0" lIns="0" bIns="0" rIns="0">
            <a:spAutoFit/>
          </a:bodyPr>
          <a:lstStyle/>
          <a:p>
            <a:pPr algn="l">
              <a:lnSpc>
                <a:spcPts val="8203"/>
              </a:lnSpc>
            </a:pPr>
            <a:r>
              <a:rPr lang="en-US" sz="5859" b="true">
                <a:solidFill>
                  <a:srgbClr val="215EF8"/>
                </a:solidFill>
                <a:latin typeface="Tex Gyre Termes Bold"/>
                <a:ea typeface="Tex Gyre Termes Bold"/>
                <a:cs typeface="Tex Gyre Termes Bold"/>
                <a:sym typeface="Tex Gyre Termes Bold"/>
              </a:rPr>
              <a:t>2pm</a:t>
            </a:r>
            <a:r>
              <a:rPr lang="en-US" sz="5859" b="true">
                <a:solidFill>
                  <a:srgbClr val="000000"/>
                </a:solidFill>
                <a:latin typeface="Tex Gyre Termes Bold"/>
                <a:ea typeface="Tex Gyre Termes Bold"/>
                <a:cs typeface="Tex Gyre Termes Bold"/>
                <a:sym typeface="Tex Gyre Termes Bold"/>
              </a:rPr>
              <a:t> -  </a:t>
            </a:r>
            <a:r>
              <a:rPr lang="en-US" sz="5859">
                <a:solidFill>
                  <a:srgbClr val="000000"/>
                </a:solidFill>
                <a:latin typeface="Tex Gyre Termes"/>
                <a:ea typeface="Tex Gyre Termes"/>
                <a:cs typeface="Tex Gyre Termes"/>
                <a:sym typeface="Tex Gyre Termes"/>
              </a:rPr>
              <a:t>Third Round of Breakout Sessions</a:t>
            </a:r>
          </a:p>
          <a:p>
            <a:pPr algn="l">
              <a:lnSpc>
                <a:spcPts val="8203"/>
              </a:lnSpc>
            </a:pPr>
            <a:r>
              <a:rPr lang="en-US" sz="5859">
                <a:solidFill>
                  <a:srgbClr val="000000"/>
                </a:solidFill>
                <a:latin typeface="Tex Gyre Termes"/>
                <a:ea typeface="Tex Gyre Termes"/>
                <a:cs typeface="Tex Gyre Termes"/>
                <a:sym typeface="Tex Gyre Termes"/>
              </a:rPr>
              <a:t>           </a:t>
            </a:r>
            <a:r>
              <a:rPr lang="en-US" sz="5859" b="true">
                <a:solidFill>
                  <a:srgbClr val="000000"/>
                </a:solidFill>
                <a:latin typeface="Tex Gyre Termes Bold"/>
                <a:ea typeface="Tex Gyre Termes Bold"/>
                <a:cs typeface="Tex Gyre Termes Bold"/>
                <a:sym typeface="Tex Gyre Termes Bold"/>
              </a:rPr>
              <a:t> Hall of Ideas</a:t>
            </a:r>
            <a:r>
              <a:rPr lang="en-US" sz="5859">
                <a:solidFill>
                  <a:srgbClr val="000000"/>
                </a:solidFill>
                <a:latin typeface="Tex Gyre Termes"/>
                <a:ea typeface="Tex Gyre Termes"/>
                <a:cs typeface="Tex Gyre Termes"/>
                <a:sym typeface="Tex Gyre Termes"/>
              </a:rPr>
              <a:t> open to public</a:t>
            </a:r>
          </a:p>
          <a:p>
            <a:pPr algn="l">
              <a:lnSpc>
                <a:spcPts val="8203"/>
              </a:lnSpc>
              <a:spcBef>
                <a:spcPct val="0"/>
              </a:spcBef>
            </a:pPr>
            <a:r>
              <a:rPr lang="en-US" sz="5859">
                <a:solidFill>
                  <a:srgbClr val="000000"/>
                </a:solidFill>
                <a:latin typeface="Tex Gyre Termes"/>
                <a:ea typeface="Tex Gyre Termes"/>
                <a:cs typeface="Tex Gyre Termes"/>
                <a:sym typeface="Tex Gyre Termes"/>
              </a:rPr>
              <a:t>           </a:t>
            </a:r>
            <a:r>
              <a:rPr lang="en-US" b="true" sz="5859">
                <a:solidFill>
                  <a:srgbClr val="000000"/>
                </a:solidFill>
                <a:latin typeface="Tex Gyre Termes Bold"/>
                <a:ea typeface="Tex Gyre Termes Bold"/>
                <a:cs typeface="Tex Gyre Termes Bold"/>
                <a:sym typeface="Tex Gyre Termes Bold"/>
              </a:rPr>
              <a:t> Ball Room</a:t>
            </a:r>
            <a:r>
              <a:rPr lang="en-US" sz="5859">
                <a:solidFill>
                  <a:srgbClr val="000000"/>
                </a:solidFill>
                <a:latin typeface="Tex Gyre Termes"/>
                <a:ea typeface="Tex Gyre Termes"/>
                <a:cs typeface="Tex Gyre Termes"/>
                <a:sym typeface="Tex Gyre Termes"/>
              </a:rPr>
              <a:t> for Full Access Pass Holders only</a:t>
            </a:r>
          </a:p>
        </p:txBody>
      </p:sp>
      <p:sp>
        <p:nvSpPr>
          <p:cNvPr name="TextBox 21" id="21"/>
          <p:cNvSpPr txBox="true"/>
          <p:nvPr/>
        </p:nvSpPr>
        <p:spPr>
          <a:xfrm rot="0">
            <a:off x="69717" y="5227537"/>
            <a:ext cx="17874343" cy="2057464"/>
          </a:xfrm>
          <a:prstGeom prst="rect">
            <a:avLst/>
          </a:prstGeom>
        </p:spPr>
        <p:txBody>
          <a:bodyPr anchor="t" rtlCol="false" tIns="0" lIns="0" bIns="0" rIns="0">
            <a:spAutoFit/>
          </a:bodyPr>
          <a:lstStyle/>
          <a:p>
            <a:pPr algn="l">
              <a:lnSpc>
                <a:spcPts val="8203"/>
              </a:lnSpc>
            </a:pPr>
            <a:r>
              <a:rPr lang="en-US" sz="5859" b="true">
                <a:solidFill>
                  <a:srgbClr val="215EF8"/>
                </a:solidFill>
                <a:latin typeface="Tex Gyre Termes Bold"/>
                <a:ea typeface="Tex Gyre Termes Bold"/>
                <a:cs typeface="Tex Gyre Termes Bold"/>
                <a:sym typeface="Tex Gyre Termes Bold"/>
              </a:rPr>
              <a:t>3pm, </a:t>
            </a:r>
            <a:r>
              <a:rPr lang="en-US" sz="5859" b="true">
                <a:solidFill>
                  <a:srgbClr val="000000"/>
                </a:solidFill>
                <a:latin typeface="Tex Gyre Termes Bold"/>
                <a:ea typeface="Tex Gyre Termes Bold"/>
                <a:cs typeface="Tex Gyre Termes Bold"/>
                <a:sym typeface="Tex Gyre Termes Bold"/>
              </a:rPr>
              <a:t>Ball Room - </a:t>
            </a:r>
            <a:r>
              <a:rPr lang="en-US" sz="5859">
                <a:solidFill>
                  <a:srgbClr val="000000"/>
                </a:solidFill>
                <a:latin typeface="Tex Gyre Termes"/>
                <a:ea typeface="Tex Gyre Termes"/>
                <a:cs typeface="Tex Gyre Termes"/>
                <a:sym typeface="Tex Gyre Termes"/>
              </a:rPr>
              <a:t>Key Note Speaker for Full Access Pass</a:t>
            </a:r>
          </a:p>
          <a:p>
            <a:pPr algn="l">
              <a:lnSpc>
                <a:spcPts val="8203"/>
              </a:lnSpc>
              <a:spcBef>
                <a:spcPct val="0"/>
              </a:spcBef>
            </a:pPr>
            <a:r>
              <a:rPr lang="en-US" sz="5859">
                <a:solidFill>
                  <a:srgbClr val="000000"/>
                </a:solidFill>
                <a:latin typeface="Tex Gyre Termes"/>
                <a:ea typeface="Tex Gyre Termes"/>
                <a:cs typeface="Tex Gyre Termes"/>
                <a:sym typeface="Tex Gyre Termes"/>
              </a:rPr>
              <a:t>          Holders only</a:t>
            </a:r>
          </a:p>
        </p:txBody>
      </p:sp>
      <p:sp>
        <p:nvSpPr>
          <p:cNvPr name="TextBox 22" id="22"/>
          <p:cNvSpPr txBox="true"/>
          <p:nvPr/>
        </p:nvSpPr>
        <p:spPr>
          <a:xfrm rot="0">
            <a:off x="206828" y="8992356"/>
            <a:ext cx="14983798" cy="1013206"/>
          </a:xfrm>
          <a:prstGeom prst="rect">
            <a:avLst/>
          </a:prstGeom>
        </p:spPr>
        <p:txBody>
          <a:bodyPr anchor="t" rtlCol="false" tIns="0" lIns="0" bIns="0" rIns="0">
            <a:spAutoFit/>
          </a:bodyPr>
          <a:lstStyle/>
          <a:p>
            <a:pPr algn="l">
              <a:lnSpc>
                <a:spcPts val="8203"/>
              </a:lnSpc>
              <a:spcBef>
                <a:spcPct val="0"/>
              </a:spcBef>
            </a:pPr>
            <a:r>
              <a:rPr lang="en-US" b="true" sz="5859">
                <a:solidFill>
                  <a:srgbClr val="000000"/>
                </a:solidFill>
                <a:latin typeface="Tex Gyre Termes Bold"/>
                <a:ea typeface="Tex Gyre Termes Bold"/>
                <a:cs typeface="Tex Gyre Termes Bold"/>
                <a:sym typeface="Tex Gyre Termes Bold"/>
              </a:rPr>
              <a:t>4:30pm - </a:t>
            </a:r>
            <a:r>
              <a:rPr lang="en-US" sz="5859">
                <a:solidFill>
                  <a:srgbClr val="000000"/>
                </a:solidFill>
                <a:latin typeface="Tex Gyre Termes"/>
                <a:ea typeface="Tex Gyre Termes"/>
                <a:cs typeface="Tex Gyre Termes"/>
                <a:sym typeface="Tex Gyre Termes"/>
              </a:rPr>
              <a:t>Close</a:t>
            </a:r>
          </a:p>
        </p:txBody>
      </p:sp>
      <p:sp>
        <p:nvSpPr>
          <p:cNvPr name="TextBox 23" id="23"/>
          <p:cNvSpPr txBox="true"/>
          <p:nvPr/>
        </p:nvSpPr>
        <p:spPr>
          <a:xfrm rot="0">
            <a:off x="139433" y="7597839"/>
            <a:ext cx="17874343" cy="1019239"/>
          </a:xfrm>
          <a:prstGeom prst="rect">
            <a:avLst/>
          </a:prstGeom>
        </p:spPr>
        <p:txBody>
          <a:bodyPr anchor="t" rtlCol="false" tIns="0" lIns="0" bIns="0" rIns="0">
            <a:spAutoFit/>
          </a:bodyPr>
          <a:lstStyle/>
          <a:p>
            <a:pPr algn="l">
              <a:lnSpc>
                <a:spcPts val="8203"/>
              </a:lnSpc>
              <a:spcBef>
                <a:spcPct val="0"/>
              </a:spcBef>
            </a:pPr>
            <a:r>
              <a:rPr lang="en-US" b="true" sz="5859">
                <a:solidFill>
                  <a:srgbClr val="215EF8"/>
                </a:solidFill>
                <a:latin typeface="Tex Gyre Termes Bold"/>
                <a:ea typeface="Tex Gyre Termes Bold"/>
                <a:cs typeface="Tex Gyre Termes Bold"/>
                <a:sym typeface="Tex Gyre Termes Bold"/>
              </a:rPr>
              <a:t>3:45pm, </a:t>
            </a:r>
            <a:r>
              <a:rPr lang="en-US" b="true" sz="5859">
                <a:solidFill>
                  <a:srgbClr val="000000"/>
                </a:solidFill>
                <a:latin typeface="Tex Gyre Termes Bold"/>
                <a:ea typeface="Tex Gyre Termes Bold"/>
                <a:cs typeface="Tex Gyre Termes Bold"/>
                <a:sym typeface="Tex Gyre Termes Bold"/>
              </a:rPr>
              <a:t>Ball Room - </a:t>
            </a:r>
            <a:r>
              <a:rPr lang="en-US" sz="5859">
                <a:solidFill>
                  <a:srgbClr val="000000"/>
                </a:solidFill>
                <a:latin typeface="Tex Gyre Termes"/>
                <a:ea typeface="Tex Gyre Termes"/>
                <a:cs typeface="Tex Gyre Termes"/>
                <a:sym typeface="Tex Gyre Termes"/>
              </a:rPr>
              <a:t>Closing Speaker open to public</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1C044"/>
        </a:solidFill>
      </p:bgPr>
    </p:bg>
    <p:spTree>
      <p:nvGrpSpPr>
        <p:cNvPr id="1" name=""/>
        <p:cNvGrpSpPr/>
        <p:nvPr/>
      </p:nvGrpSpPr>
      <p:grpSpPr>
        <a:xfrm>
          <a:off x="0" y="0"/>
          <a:ext cx="0" cy="0"/>
          <a:chOff x="0" y="0"/>
          <a:chExt cx="0" cy="0"/>
        </a:xfrm>
      </p:grpSpPr>
      <p:grpSp>
        <p:nvGrpSpPr>
          <p:cNvPr name="Group 2" id="2"/>
          <p:cNvGrpSpPr/>
          <p:nvPr/>
        </p:nvGrpSpPr>
        <p:grpSpPr>
          <a:xfrm rot="0">
            <a:off x="0" y="1269284"/>
            <a:ext cx="18288000" cy="6504030"/>
            <a:chOff x="0" y="0"/>
            <a:chExt cx="4816593" cy="1712996"/>
          </a:xfrm>
        </p:grpSpPr>
        <p:sp>
          <p:nvSpPr>
            <p:cNvPr name="Freeform 3" id="3"/>
            <p:cNvSpPr/>
            <p:nvPr/>
          </p:nvSpPr>
          <p:spPr>
            <a:xfrm flipH="false" flipV="false" rot="0">
              <a:off x="0" y="0"/>
              <a:ext cx="4816592" cy="1712996"/>
            </a:xfrm>
            <a:custGeom>
              <a:avLst/>
              <a:gdLst/>
              <a:ahLst/>
              <a:cxnLst/>
              <a:rect r="r" b="b" t="t" l="l"/>
              <a:pathLst>
                <a:path h="1712996" w="4816592">
                  <a:moveTo>
                    <a:pt x="0" y="0"/>
                  </a:moveTo>
                  <a:lnTo>
                    <a:pt x="4816592" y="0"/>
                  </a:lnTo>
                  <a:lnTo>
                    <a:pt x="4816592" y="1712996"/>
                  </a:lnTo>
                  <a:lnTo>
                    <a:pt x="0" y="1712996"/>
                  </a:lnTo>
                  <a:close/>
                </a:path>
              </a:pathLst>
            </a:custGeom>
            <a:solidFill>
              <a:srgbClr val="215EF8">
                <a:alpha val="85882"/>
              </a:srgbClr>
            </a:solidFill>
          </p:spPr>
        </p:sp>
        <p:sp>
          <p:nvSpPr>
            <p:cNvPr name="TextBox 4" id="4"/>
            <p:cNvSpPr txBox="true"/>
            <p:nvPr/>
          </p:nvSpPr>
          <p:spPr>
            <a:xfrm>
              <a:off x="0" y="-38100"/>
              <a:ext cx="4816593" cy="1751096"/>
            </a:xfrm>
            <a:prstGeom prst="rect">
              <a:avLst/>
            </a:prstGeom>
          </p:spPr>
          <p:txBody>
            <a:bodyPr anchor="ctr" rtlCol="false" tIns="50800" lIns="50800" bIns="50800" rIns="50800"/>
            <a:lstStyle/>
            <a:p>
              <a:pPr algn="ctr">
                <a:lnSpc>
                  <a:spcPts val="2659"/>
                </a:lnSpc>
                <a:spcBef>
                  <a:spcPct val="0"/>
                </a:spcBef>
              </a:pPr>
            </a:p>
          </p:txBody>
        </p:sp>
      </p:grpSp>
      <p:grpSp>
        <p:nvGrpSpPr>
          <p:cNvPr name="Group 5" id="5"/>
          <p:cNvGrpSpPr/>
          <p:nvPr/>
        </p:nvGrpSpPr>
        <p:grpSpPr>
          <a:xfrm rot="0">
            <a:off x="0" y="7773314"/>
            <a:ext cx="18288000" cy="2513686"/>
            <a:chOff x="0" y="0"/>
            <a:chExt cx="4816593" cy="662041"/>
          </a:xfrm>
        </p:grpSpPr>
        <p:sp>
          <p:nvSpPr>
            <p:cNvPr name="Freeform 6" id="6"/>
            <p:cNvSpPr/>
            <p:nvPr/>
          </p:nvSpPr>
          <p:spPr>
            <a:xfrm flipH="false" flipV="false" rot="0">
              <a:off x="0" y="0"/>
              <a:ext cx="4816592" cy="662041"/>
            </a:xfrm>
            <a:custGeom>
              <a:avLst/>
              <a:gdLst/>
              <a:ahLst/>
              <a:cxnLst/>
              <a:rect r="r" b="b" t="t" l="l"/>
              <a:pathLst>
                <a:path h="662041" w="4816592">
                  <a:moveTo>
                    <a:pt x="0" y="0"/>
                  </a:moveTo>
                  <a:lnTo>
                    <a:pt x="4816592" y="0"/>
                  </a:lnTo>
                  <a:lnTo>
                    <a:pt x="4816592" y="662041"/>
                  </a:lnTo>
                  <a:lnTo>
                    <a:pt x="0" y="662041"/>
                  </a:lnTo>
                  <a:close/>
                </a:path>
              </a:pathLst>
            </a:custGeom>
            <a:solidFill>
              <a:srgbClr val="FFFFFF"/>
            </a:solidFill>
          </p:spPr>
        </p:sp>
        <p:sp>
          <p:nvSpPr>
            <p:cNvPr name="TextBox 7" id="7"/>
            <p:cNvSpPr txBox="true"/>
            <p:nvPr/>
          </p:nvSpPr>
          <p:spPr>
            <a:xfrm>
              <a:off x="0" y="-38100"/>
              <a:ext cx="4816593" cy="700141"/>
            </a:xfrm>
            <a:prstGeom prst="rect">
              <a:avLst/>
            </a:prstGeom>
          </p:spPr>
          <p:txBody>
            <a:bodyPr anchor="ctr" rtlCol="false" tIns="50800" lIns="50800" bIns="50800" rIns="50800"/>
            <a:lstStyle/>
            <a:p>
              <a:pPr algn="ctr">
                <a:lnSpc>
                  <a:spcPts val="2659"/>
                </a:lnSpc>
              </a:pPr>
            </a:p>
          </p:txBody>
        </p:sp>
      </p:grpSp>
      <p:sp>
        <p:nvSpPr>
          <p:cNvPr name="Freeform 8" id="8"/>
          <p:cNvSpPr/>
          <p:nvPr/>
        </p:nvSpPr>
        <p:spPr>
          <a:xfrm flipH="false" flipV="false" rot="0">
            <a:off x="5812784" y="4871471"/>
            <a:ext cx="4025725" cy="2727429"/>
          </a:xfrm>
          <a:custGeom>
            <a:avLst/>
            <a:gdLst/>
            <a:ahLst/>
            <a:cxnLst/>
            <a:rect r="r" b="b" t="t" l="l"/>
            <a:pathLst>
              <a:path h="2727429" w="4025725">
                <a:moveTo>
                  <a:pt x="0" y="0"/>
                </a:moveTo>
                <a:lnTo>
                  <a:pt x="4025725" y="0"/>
                </a:lnTo>
                <a:lnTo>
                  <a:pt x="4025725" y="2727429"/>
                </a:lnTo>
                <a:lnTo>
                  <a:pt x="0" y="2727429"/>
                </a:lnTo>
                <a:lnTo>
                  <a:pt x="0" y="0"/>
                </a:lnTo>
                <a:close/>
              </a:path>
            </a:pathLst>
          </a:custGeom>
          <a:blipFill>
            <a:blip r:embed="rId2">
              <a:alphaModFix amt="31999"/>
              <a:extLst>
                <a:ext uri="{96DAC541-7B7A-43D3-8B79-37D633B846F1}">
                  <asvg:svgBlip xmlns:asvg="http://schemas.microsoft.com/office/drawing/2016/SVG/main" r:embed="rId3"/>
                </a:ext>
              </a:extLst>
            </a:blip>
            <a:stretch>
              <a:fillRect l="0" t="0" r="0" b="0"/>
            </a:stretch>
          </a:blipFill>
        </p:spPr>
      </p:sp>
      <p:sp>
        <p:nvSpPr>
          <p:cNvPr name="Freeform 9" id="9"/>
          <p:cNvSpPr/>
          <p:nvPr/>
        </p:nvSpPr>
        <p:spPr>
          <a:xfrm flipH="false" flipV="false" rot="0">
            <a:off x="10027002" y="2133006"/>
            <a:ext cx="3806044" cy="2388293"/>
          </a:xfrm>
          <a:custGeom>
            <a:avLst/>
            <a:gdLst/>
            <a:ahLst/>
            <a:cxnLst/>
            <a:rect r="r" b="b" t="t" l="l"/>
            <a:pathLst>
              <a:path h="2388293" w="3806044">
                <a:moveTo>
                  <a:pt x="0" y="0"/>
                </a:moveTo>
                <a:lnTo>
                  <a:pt x="3806045" y="0"/>
                </a:lnTo>
                <a:lnTo>
                  <a:pt x="3806045" y="2388293"/>
                </a:lnTo>
                <a:lnTo>
                  <a:pt x="0" y="2388293"/>
                </a:lnTo>
                <a:lnTo>
                  <a:pt x="0" y="0"/>
                </a:lnTo>
                <a:close/>
              </a:path>
            </a:pathLst>
          </a:custGeom>
          <a:blipFill>
            <a:blip r:embed="rId4">
              <a:alphaModFix amt="31999"/>
              <a:extLst>
                <a:ext uri="{96DAC541-7B7A-43D3-8B79-37D633B846F1}">
                  <asvg:svgBlip xmlns:asvg="http://schemas.microsoft.com/office/drawing/2016/SVG/main" r:embed="rId5"/>
                </a:ext>
              </a:extLst>
            </a:blip>
            <a:stretch>
              <a:fillRect l="0" t="0" r="0" b="0"/>
            </a:stretch>
          </a:blipFill>
        </p:spPr>
      </p:sp>
      <p:sp>
        <p:nvSpPr>
          <p:cNvPr name="Freeform 10" id="10"/>
          <p:cNvSpPr/>
          <p:nvPr/>
        </p:nvSpPr>
        <p:spPr>
          <a:xfrm flipH="false" flipV="false" rot="0">
            <a:off x="14471469" y="4170145"/>
            <a:ext cx="3655919" cy="1382602"/>
          </a:xfrm>
          <a:custGeom>
            <a:avLst/>
            <a:gdLst/>
            <a:ahLst/>
            <a:cxnLst/>
            <a:rect r="r" b="b" t="t" l="l"/>
            <a:pathLst>
              <a:path h="1382602" w="3655919">
                <a:moveTo>
                  <a:pt x="0" y="0"/>
                </a:moveTo>
                <a:lnTo>
                  <a:pt x="3655919" y="0"/>
                </a:lnTo>
                <a:lnTo>
                  <a:pt x="3655919" y="1382602"/>
                </a:lnTo>
                <a:lnTo>
                  <a:pt x="0" y="1382602"/>
                </a:lnTo>
                <a:lnTo>
                  <a:pt x="0" y="0"/>
                </a:lnTo>
                <a:close/>
              </a:path>
            </a:pathLst>
          </a:custGeom>
          <a:blipFill>
            <a:blip r:embed="rId6">
              <a:alphaModFix amt="31999"/>
              <a:extLst>
                <a:ext uri="{96DAC541-7B7A-43D3-8B79-37D633B846F1}">
                  <asvg:svgBlip xmlns:asvg="http://schemas.microsoft.com/office/drawing/2016/SVG/main" r:embed="rId7"/>
                </a:ext>
              </a:extLst>
            </a:blip>
            <a:stretch>
              <a:fillRect l="0" t="0" r="0" b="0"/>
            </a:stretch>
          </a:blipFill>
        </p:spPr>
      </p:sp>
      <p:sp>
        <p:nvSpPr>
          <p:cNvPr name="Freeform 11" id="11"/>
          <p:cNvSpPr/>
          <p:nvPr/>
        </p:nvSpPr>
        <p:spPr>
          <a:xfrm flipH="false" flipV="false" rot="0">
            <a:off x="1171982" y="2156218"/>
            <a:ext cx="4640802" cy="2540839"/>
          </a:xfrm>
          <a:custGeom>
            <a:avLst/>
            <a:gdLst/>
            <a:ahLst/>
            <a:cxnLst/>
            <a:rect r="r" b="b" t="t" l="l"/>
            <a:pathLst>
              <a:path h="2540839" w="4640802">
                <a:moveTo>
                  <a:pt x="0" y="0"/>
                </a:moveTo>
                <a:lnTo>
                  <a:pt x="4640802" y="0"/>
                </a:lnTo>
                <a:lnTo>
                  <a:pt x="4640802" y="2540839"/>
                </a:lnTo>
                <a:lnTo>
                  <a:pt x="0" y="2540839"/>
                </a:lnTo>
                <a:lnTo>
                  <a:pt x="0" y="0"/>
                </a:lnTo>
                <a:close/>
              </a:path>
            </a:pathLst>
          </a:custGeom>
          <a:blipFill>
            <a:blip r:embed="rId8">
              <a:alphaModFix amt="31999"/>
              <a:extLst>
                <a:ext uri="{96DAC541-7B7A-43D3-8B79-37D633B846F1}">
                  <asvg:svgBlip xmlns:asvg="http://schemas.microsoft.com/office/drawing/2016/SVG/main" r:embed="rId9"/>
                </a:ext>
              </a:extLst>
            </a:blip>
            <a:stretch>
              <a:fillRect l="0" t="0" r="0" b="0"/>
            </a:stretch>
          </a:blipFill>
        </p:spPr>
      </p:sp>
      <p:sp>
        <p:nvSpPr>
          <p:cNvPr name="Freeform 12" id="12"/>
          <p:cNvSpPr/>
          <p:nvPr/>
        </p:nvSpPr>
        <p:spPr>
          <a:xfrm flipH="false" flipV="false" rot="0">
            <a:off x="14941223" y="1394022"/>
            <a:ext cx="2920692" cy="2197821"/>
          </a:xfrm>
          <a:custGeom>
            <a:avLst/>
            <a:gdLst/>
            <a:ahLst/>
            <a:cxnLst/>
            <a:rect r="r" b="b" t="t" l="l"/>
            <a:pathLst>
              <a:path h="2197821" w="2920692">
                <a:moveTo>
                  <a:pt x="0" y="0"/>
                </a:moveTo>
                <a:lnTo>
                  <a:pt x="2920693" y="0"/>
                </a:lnTo>
                <a:lnTo>
                  <a:pt x="2920693" y="2197821"/>
                </a:lnTo>
                <a:lnTo>
                  <a:pt x="0" y="2197821"/>
                </a:lnTo>
                <a:lnTo>
                  <a:pt x="0" y="0"/>
                </a:lnTo>
                <a:close/>
              </a:path>
            </a:pathLst>
          </a:custGeom>
          <a:blipFill>
            <a:blip r:embed="rId10">
              <a:alphaModFix amt="31999"/>
              <a:extLst>
                <a:ext uri="{96DAC541-7B7A-43D3-8B79-37D633B846F1}">
                  <asvg:svgBlip xmlns:asvg="http://schemas.microsoft.com/office/drawing/2016/SVG/main" r:embed="rId11"/>
                </a:ext>
              </a:extLst>
            </a:blip>
            <a:stretch>
              <a:fillRect l="0" t="0" r="0" b="0"/>
            </a:stretch>
          </a:blipFill>
        </p:spPr>
      </p:sp>
      <p:sp>
        <p:nvSpPr>
          <p:cNvPr name="Freeform 13" id="13"/>
          <p:cNvSpPr/>
          <p:nvPr/>
        </p:nvSpPr>
        <p:spPr>
          <a:xfrm flipH="false" flipV="false" rot="0">
            <a:off x="0" y="1394022"/>
            <a:ext cx="1234450" cy="1223649"/>
          </a:xfrm>
          <a:custGeom>
            <a:avLst/>
            <a:gdLst/>
            <a:ahLst/>
            <a:cxnLst/>
            <a:rect r="r" b="b" t="t" l="l"/>
            <a:pathLst>
              <a:path h="1223649" w="1234450">
                <a:moveTo>
                  <a:pt x="0" y="0"/>
                </a:moveTo>
                <a:lnTo>
                  <a:pt x="1234450" y="0"/>
                </a:lnTo>
                <a:lnTo>
                  <a:pt x="1234450" y="1223649"/>
                </a:lnTo>
                <a:lnTo>
                  <a:pt x="0" y="1223649"/>
                </a:lnTo>
                <a:lnTo>
                  <a:pt x="0" y="0"/>
                </a:lnTo>
                <a:close/>
              </a:path>
            </a:pathLst>
          </a:custGeom>
          <a:blipFill>
            <a:blip r:embed="rId12">
              <a:alphaModFix amt="31999"/>
              <a:extLst>
                <a:ext uri="{96DAC541-7B7A-43D3-8B79-37D633B846F1}">
                  <asvg:svgBlip xmlns:asvg="http://schemas.microsoft.com/office/drawing/2016/SVG/main" r:embed="rId13"/>
                </a:ext>
              </a:extLst>
            </a:blip>
            <a:stretch>
              <a:fillRect l="0" t="0" r="0" b="0"/>
            </a:stretch>
          </a:blipFill>
        </p:spPr>
      </p:sp>
      <p:sp>
        <p:nvSpPr>
          <p:cNvPr name="Freeform 14" id="14"/>
          <p:cNvSpPr/>
          <p:nvPr/>
        </p:nvSpPr>
        <p:spPr>
          <a:xfrm flipH="false" flipV="false" rot="0">
            <a:off x="6753246" y="1767846"/>
            <a:ext cx="3273756" cy="2189324"/>
          </a:xfrm>
          <a:custGeom>
            <a:avLst/>
            <a:gdLst/>
            <a:ahLst/>
            <a:cxnLst/>
            <a:rect r="r" b="b" t="t" l="l"/>
            <a:pathLst>
              <a:path h="2189324" w="3273756">
                <a:moveTo>
                  <a:pt x="0" y="0"/>
                </a:moveTo>
                <a:lnTo>
                  <a:pt x="3273756" y="0"/>
                </a:lnTo>
                <a:lnTo>
                  <a:pt x="3273756" y="2189325"/>
                </a:lnTo>
                <a:lnTo>
                  <a:pt x="0" y="2189325"/>
                </a:lnTo>
                <a:lnTo>
                  <a:pt x="0" y="0"/>
                </a:lnTo>
                <a:close/>
              </a:path>
            </a:pathLst>
          </a:custGeom>
          <a:blipFill>
            <a:blip r:embed="rId14">
              <a:alphaModFix amt="31999"/>
              <a:extLst>
                <a:ext uri="{96DAC541-7B7A-43D3-8B79-37D633B846F1}">
                  <asvg:svgBlip xmlns:asvg="http://schemas.microsoft.com/office/drawing/2016/SVG/main" r:embed="rId15"/>
                </a:ext>
              </a:extLst>
            </a:blip>
            <a:stretch>
              <a:fillRect l="0" t="0" r="0" b="0"/>
            </a:stretch>
          </a:blipFill>
        </p:spPr>
      </p:sp>
      <p:sp>
        <p:nvSpPr>
          <p:cNvPr name="Freeform 15" id="15"/>
          <p:cNvSpPr/>
          <p:nvPr/>
        </p:nvSpPr>
        <p:spPr>
          <a:xfrm flipH="false" flipV="false" rot="0">
            <a:off x="12133902" y="4861446"/>
            <a:ext cx="2556675" cy="2622231"/>
          </a:xfrm>
          <a:custGeom>
            <a:avLst/>
            <a:gdLst/>
            <a:ahLst/>
            <a:cxnLst/>
            <a:rect r="r" b="b" t="t" l="l"/>
            <a:pathLst>
              <a:path h="2622231" w="2556675">
                <a:moveTo>
                  <a:pt x="0" y="0"/>
                </a:moveTo>
                <a:lnTo>
                  <a:pt x="2556675" y="0"/>
                </a:lnTo>
                <a:lnTo>
                  <a:pt x="2556675" y="2622231"/>
                </a:lnTo>
                <a:lnTo>
                  <a:pt x="0" y="2622231"/>
                </a:lnTo>
                <a:lnTo>
                  <a:pt x="0" y="0"/>
                </a:lnTo>
                <a:close/>
              </a:path>
            </a:pathLst>
          </a:custGeom>
          <a:blipFill>
            <a:blip r:embed="rId16">
              <a:alphaModFix amt="31999"/>
            </a:blip>
            <a:stretch>
              <a:fillRect l="0" t="0" r="0" b="0"/>
            </a:stretch>
          </a:blipFill>
        </p:spPr>
      </p:sp>
      <p:sp>
        <p:nvSpPr>
          <p:cNvPr name="Freeform 16" id="16"/>
          <p:cNvSpPr/>
          <p:nvPr/>
        </p:nvSpPr>
        <p:spPr>
          <a:xfrm flipH="false" flipV="false" rot="0">
            <a:off x="472958" y="6041564"/>
            <a:ext cx="3363190" cy="1193932"/>
          </a:xfrm>
          <a:custGeom>
            <a:avLst/>
            <a:gdLst/>
            <a:ahLst/>
            <a:cxnLst/>
            <a:rect r="r" b="b" t="t" l="l"/>
            <a:pathLst>
              <a:path h="1193932" w="3363190">
                <a:moveTo>
                  <a:pt x="0" y="0"/>
                </a:moveTo>
                <a:lnTo>
                  <a:pt x="3363189" y="0"/>
                </a:lnTo>
                <a:lnTo>
                  <a:pt x="3363189" y="1193932"/>
                </a:lnTo>
                <a:lnTo>
                  <a:pt x="0" y="1193932"/>
                </a:lnTo>
                <a:lnTo>
                  <a:pt x="0" y="0"/>
                </a:lnTo>
                <a:close/>
              </a:path>
            </a:pathLst>
          </a:custGeom>
          <a:blipFill>
            <a:blip r:embed="rId17">
              <a:alphaModFix amt="31999"/>
              <a:extLst>
                <a:ext uri="{96DAC541-7B7A-43D3-8B79-37D633B846F1}">
                  <asvg:svgBlip xmlns:asvg="http://schemas.microsoft.com/office/drawing/2016/SVG/main" r:embed="rId18"/>
                </a:ext>
              </a:extLst>
            </a:blip>
            <a:stretch>
              <a:fillRect l="0" t="0" r="0" b="0"/>
            </a:stretch>
          </a:blipFill>
        </p:spPr>
      </p:sp>
      <p:sp>
        <p:nvSpPr>
          <p:cNvPr name="Freeform 17" id="17"/>
          <p:cNvSpPr/>
          <p:nvPr/>
        </p:nvSpPr>
        <p:spPr>
          <a:xfrm flipH="false" flipV="false" rot="0">
            <a:off x="15493325" y="5731522"/>
            <a:ext cx="1612207" cy="1814017"/>
          </a:xfrm>
          <a:custGeom>
            <a:avLst/>
            <a:gdLst/>
            <a:ahLst/>
            <a:cxnLst/>
            <a:rect r="r" b="b" t="t" l="l"/>
            <a:pathLst>
              <a:path h="1814017" w="1612207">
                <a:moveTo>
                  <a:pt x="0" y="0"/>
                </a:moveTo>
                <a:lnTo>
                  <a:pt x="1612207" y="0"/>
                </a:lnTo>
                <a:lnTo>
                  <a:pt x="1612207" y="1814016"/>
                </a:lnTo>
                <a:lnTo>
                  <a:pt x="0" y="1814016"/>
                </a:lnTo>
                <a:lnTo>
                  <a:pt x="0" y="0"/>
                </a:lnTo>
                <a:close/>
              </a:path>
            </a:pathLst>
          </a:custGeom>
          <a:blipFill>
            <a:blip r:embed="rId19">
              <a:alphaModFix amt="31999"/>
              <a:extLst>
                <a:ext uri="{96DAC541-7B7A-43D3-8B79-37D633B846F1}">
                  <asvg:svgBlip xmlns:asvg="http://schemas.microsoft.com/office/drawing/2016/SVG/main" r:embed="rId20"/>
                </a:ext>
              </a:extLst>
            </a:blip>
            <a:stretch>
              <a:fillRect l="0" t="0" r="0" b="0"/>
            </a:stretch>
          </a:blipFill>
        </p:spPr>
      </p:sp>
      <p:sp>
        <p:nvSpPr>
          <p:cNvPr name="Freeform 18" id="18"/>
          <p:cNvSpPr/>
          <p:nvPr/>
        </p:nvSpPr>
        <p:spPr>
          <a:xfrm flipH="false" flipV="false" rot="0">
            <a:off x="7690839" y="7847991"/>
            <a:ext cx="2906322" cy="2364332"/>
          </a:xfrm>
          <a:custGeom>
            <a:avLst/>
            <a:gdLst/>
            <a:ahLst/>
            <a:cxnLst/>
            <a:rect r="r" b="b" t="t" l="l"/>
            <a:pathLst>
              <a:path h="2364332" w="2906322">
                <a:moveTo>
                  <a:pt x="0" y="0"/>
                </a:moveTo>
                <a:lnTo>
                  <a:pt x="2906322" y="0"/>
                </a:lnTo>
                <a:lnTo>
                  <a:pt x="2906322" y="2364332"/>
                </a:lnTo>
                <a:lnTo>
                  <a:pt x="0" y="2364332"/>
                </a:lnTo>
                <a:lnTo>
                  <a:pt x="0" y="0"/>
                </a:lnTo>
                <a:close/>
              </a:path>
            </a:pathLst>
          </a:custGeom>
          <a:blipFill>
            <a:blip r:embed="rId21"/>
            <a:stretch>
              <a:fillRect l="0" t="0" r="0" b="0"/>
            </a:stretch>
          </a:blipFill>
        </p:spPr>
      </p:sp>
      <p:sp>
        <p:nvSpPr>
          <p:cNvPr name="TextBox 19" id="19"/>
          <p:cNvSpPr txBox="true"/>
          <p:nvPr/>
        </p:nvSpPr>
        <p:spPr>
          <a:xfrm rot="0">
            <a:off x="472958" y="-67855"/>
            <a:ext cx="17171650" cy="1318090"/>
          </a:xfrm>
          <a:prstGeom prst="rect">
            <a:avLst/>
          </a:prstGeom>
        </p:spPr>
        <p:txBody>
          <a:bodyPr anchor="t" rtlCol="false" tIns="0" lIns="0" bIns="0" rIns="0">
            <a:spAutoFit/>
          </a:bodyPr>
          <a:lstStyle/>
          <a:p>
            <a:pPr algn="ctr">
              <a:lnSpc>
                <a:spcPts val="9249"/>
              </a:lnSpc>
              <a:spcBef>
                <a:spcPct val="0"/>
              </a:spcBef>
            </a:pPr>
            <a:r>
              <a:rPr lang="en-US" sz="6606">
                <a:solidFill>
                  <a:srgbClr val="FFFFFF"/>
                </a:solidFill>
                <a:latin typeface="Cooper Hewitt"/>
                <a:ea typeface="Cooper Hewitt"/>
                <a:cs typeface="Cooper Hewitt"/>
                <a:sym typeface="Cooper Hewitt"/>
              </a:rPr>
              <a:t>October 28</a:t>
            </a:r>
            <a:r>
              <a:rPr lang="en-US" sz="6606">
                <a:solidFill>
                  <a:srgbClr val="FFFFFF"/>
                </a:solidFill>
                <a:latin typeface="Cooper Hewitt"/>
                <a:ea typeface="Cooper Hewitt"/>
                <a:cs typeface="Cooper Hewitt"/>
                <a:sym typeface="Cooper Hewitt"/>
              </a:rPr>
              <a:t>th</a:t>
            </a:r>
            <a:r>
              <a:rPr lang="en-US" sz="6606">
                <a:solidFill>
                  <a:srgbClr val="FFFFFF"/>
                </a:solidFill>
                <a:latin typeface="Cooper Hewitt"/>
                <a:ea typeface="Cooper Hewitt"/>
                <a:cs typeface="Cooper Hewitt"/>
                <a:sym typeface="Cooper Hewitt"/>
              </a:rPr>
              <a:t>, 2025</a:t>
            </a:r>
          </a:p>
        </p:txBody>
      </p:sp>
      <p:sp>
        <p:nvSpPr>
          <p:cNvPr name="TextBox 20" id="20"/>
          <p:cNvSpPr txBox="true"/>
          <p:nvPr/>
        </p:nvSpPr>
        <p:spPr>
          <a:xfrm rot="0">
            <a:off x="1690926" y="2549592"/>
            <a:ext cx="14906148" cy="4927031"/>
          </a:xfrm>
          <a:prstGeom prst="rect">
            <a:avLst/>
          </a:prstGeom>
        </p:spPr>
        <p:txBody>
          <a:bodyPr anchor="t" rtlCol="false" tIns="0" lIns="0" bIns="0" rIns="0">
            <a:spAutoFit/>
          </a:bodyPr>
          <a:lstStyle/>
          <a:p>
            <a:pPr algn="ctr">
              <a:lnSpc>
                <a:spcPts val="18231"/>
              </a:lnSpc>
              <a:spcBef>
                <a:spcPct val="0"/>
              </a:spcBef>
            </a:pPr>
            <a:r>
              <a:rPr lang="en-US" b="true" sz="13022">
                <a:solidFill>
                  <a:srgbClr val="F1C044"/>
                </a:solidFill>
                <a:latin typeface="Cooper Hewitt Bold"/>
                <a:ea typeface="Cooper Hewitt Bold"/>
                <a:cs typeface="Cooper Hewitt Bold"/>
                <a:sym typeface="Cooper Hewitt Bold"/>
              </a:rPr>
              <a:t>Workshop Sessions</a:t>
            </a:r>
          </a:p>
          <a:p>
            <a:pPr algn="ctr">
              <a:lnSpc>
                <a:spcPts val="18231"/>
              </a:lnSpc>
              <a:spcBef>
                <a:spcPct val="0"/>
              </a:spcBef>
            </a:pPr>
            <a:r>
              <a:rPr lang="en-US" b="true" sz="13022">
                <a:solidFill>
                  <a:srgbClr val="F1C044"/>
                </a:solidFill>
                <a:latin typeface="Cooper Hewitt Bold"/>
                <a:ea typeface="Cooper Hewitt Bold"/>
                <a:cs typeface="Cooper Hewitt Bold"/>
                <a:sym typeface="Cooper Hewitt Bold"/>
              </a:rPr>
              <a:t>(first round)</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DBB6AD4748C674297229F86C23A5291" ma:contentTypeVersion="14" ma:contentTypeDescription="Create a new document." ma:contentTypeScope="" ma:versionID="6799bc4e4e596ef67e730293fafe93ff">
  <xsd:schema xmlns:xsd="http://www.w3.org/2001/XMLSchema" xmlns:xs="http://www.w3.org/2001/XMLSchema" xmlns:p="http://schemas.microsoft.com/office/2006/metadata/properties" xmlns:ns2="40a25be5-d9e6-4232-be9d-b2eec9e5cf02" xmlns:ns3="0112a0fe-8861-45fd-b556-d0c7609231da" targetNamespace="http://schemas.microsoft.com/office/2006/metadata/properties" ma:root="true" ma:fieldsID="a113401f1dd0582f943f5cc12df3c279" ns2:_="" ns3:_="">
    <xsd:import namespace="40a25be5-d9e6-4232-be9d-b2eec9e5cf02"/>
    <xsd:import namespace="0112a0fe-8861-45fd-b556-d0c7609231d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MediaServiceLocation" minOccurs="0"/>
                <xsd:element ref="ns2:lcf76f155ced4ddcb4097134ff3c332f" minOccurs="0"/>
                <xsd:element ref="ns3:TaxCatchAll" minOccurs="0"/>
                <xsd:element ref="ns2:MediaServiceOCR" minOccurs="0"/>
                <xsd:element ref="ns2:Contai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a25be5-d9e6-4232-be9d-b2eec9e5cf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368ca2c7-3f86-41be-b134-f4acbd23ef58"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Contains" ma:index="21" nillable="true" ma:displayName="Contains" ma:format="Dropdown" ma:internalName="Contain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112a0fe-8861-45fd-b556-d0c7609231da"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d12a50a7-5785-4202-bb85-4905d3b613a2}" ma:internalName="TaxCatchAll" ma:showField="CatchAllData" ma:web="0112a0fe-8861-45fd-b556-d0c7609231d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112a0fe-8861-45fd-b556-d0c7609231da" xsi:nil="true"/>
    <Contains xmlns="40a25be5-d9e6-4232-be9d-b2eec9e5cf02" xsi:nil="true"/>
    <lcf76f155ced4ddcb4097134ff3c332f xmlns="40a25be5-d9e6-4232-be9d-b2eec9e5cf0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96CD6C0-FC08-4046-AB0E-65ED9BAE3D20}"/>
</file>

<file path=customXml/itemProps2.xml><?xml version="1.0" encoding="utf-8"?>
<ds:datastoreItem xmlns:ds="http://schemas.openxmlformats.org/officeDocument/2006/customXml" ds:itemID="{E30FA389-09ED-4470-A30C-110C2E928AEC}"/>
</file>

<file path=customXml/itemProps3.xml><?xml version="1.0" encoding="utf-8"?>
<ds:datastoreItem xmlns:ds="http://schemas.openxmlformats.org/officeDocument/2006/customXml" ds:itemID="{CB5BE360-6271-4A5D-AF40-67C3B771D1D9}"/>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T&amp;I 2025 Master Presentation</dc:title>
  <cp:revision>1</cp:revision>
  <dcterms:created xsi:type="dcterms:W3CDTF">2006-08-16T00:00:00Z</dcterms:created>
  <dcterms:modified xsi:type="dcterms:W3CDTF">2011-08-01T06:04:30Z</dcterms:modified>
  <dc:identifier>DAGwb6AspdQ</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0x010100DDBB6AD4748C674297229F86C23A5291</vt:lpwstr>
  </property>
</Properties>
</file>